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344" r:id="rId3"/>
    <p:sldId id="345" r:id="rId4"/>
    <p:sldId id="346" r:id="rId5"/>
    <p:sldId id="347" r:id="rId6"/>
    <p:sldId id="259" r:id="rId7"/>
    <p:sldId id="333" r:id="rId8"/>
    <p:sldId id="334" r:id="rId9"/>
    <p:sldId id="349" r:id="rId10"/>
    <p:sldId id="335" r:id="rId11"/>
    <p:sldId id="330" r:id="rId12"/>
    <p:sldId id="331" r:id="rId13"/>
    <p:sldId id="332" r:id="rId14"/>
    <p:sldId id="348" r:id="rId15"/>
    <p:sldId id="280" r:id="rId16"/>
    <p:sldId id="282" r:id="rId17"/>
    <p:sldId id="287" r:id="rId18"/>
    <p:sldId id="336" r:id="rId19"/>
    <p:sldId id="288" r:id="rId20"/>
    <p:sldId id="289" r:id="rId21"/>
    <p:sldId id="290" r:id="rId22"/>
    <p:sldId id="291" r:id="rId23"/>
    <p:sldId id="340" r:id="rId24"/>
    <p:sldId id="341" r:id="rId25"/>
    <p:sldId id="342" r:id="rId26"/>
    <p:sldId id="343" r:id="rId27"/>
    <p:sldId id="293" r:id="rId28"/>
    <p:sldId id="339" r:id="rId29"/>
    <p:sldId id="338" r:id="rId30"/>
    <p:sldId id="300" r:id="rId31"/>
    <p:sldId id="301" r:id="rId32"/>
    <p:sldId id="320" r:id="rId33"/>
    <p:sldId id="321" r:id="rId34"/>
    <p:sldId id="322" r:id="rId35"/>
  </p:sldIdLst>
  <p:sldSz cx="13004800" cy="9753600"/>
  <p:notesSz cx="6954838" cy="93091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082" autoAdjust="0"/>
  </p:normalViewPr>
  <p:slideViewPr>
    <p:cSldViewPr snapToGrid="0" snapToObjects="1">
      <p:cViewPr varScale="1">
        <p:scale>
          <a:sx n="48" d="100"/>
          <a:sy n="48" d="100"/>
        </p:scale>
        <p:origin x="1882"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7072"/>
          </a:xfrm>
          <a:prstGeom prst="rect">
            <a:avLst/>
          </a:prstGeom>
        </p:spPr>
        <p:txBody>
          <a:bodyPr vert="horz" lIns="92930" tIns="46465" rIns="92930" bIns="46465" rtlCol="0"/>
          <a:lstStyle>
            <a:lvl1pPr algn="r">
              <a:defRPr sz="1200"/>
            </a:lvl1pPr>
          </a:lstStyle>
          <a:p>
            <a:fld id="{721F0BFC-6EE9-4DB0-AF07-3C1A103D4394}" type="datetimeFigureOut">
              <a:rPr lang="en-US" smtClean="0"/>
              <a:t>5/22/2019</a:t>
            </a:fld>
            <a:endParaRPr lang="en-US"/>
          </a:p>
        </p:txBody>
      </p:sp>
      <p:sp>
        <p:nvSpPr>
          <p:cNvPr id="4" name="Footer Placeholder 3"/>
          <p:cNvSpPr>
            <a:spLocks noGrp="1"/>
          </p:cNvSpPr>
          <p:nvPr>
            <p:ph type="ftr" sz="quarter" idx="2"/>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30"/>
            <a:ext cx="3013763" cy="467071"/>
          </a:xfrm>
          <a:prstGeom prst="rect">
            <a:avLst/>
          </a:prstGeom>
        </p:spPr>
        <p:txBody>
          <a:bodyPr vert="horz" lIns="92930" tIns="46465" rIns="92930" bIns="46465" rtlCol="0" anchor="b"/>
          <a:lstStyle>
            <a:lvl1pPr algn="r">
              <a:defRPr sz="1200"/>
            </a:lvl1pPr>
          </a:lstStyle>
          <a:p>
            <a:fld id="{5B4BD1D0-1FDD-47DB-BA4C-007423B0D146}" type="slidenum">
              <a:rPr lang="en-US" smtClean="0"/>
              <a:t>‹#›</a:t>
            </a:fld>
            <a:endParaRPr lang="en-US"/>
          </a:p>
        </p:txBody>
      </p:sp>
    </p:spTree>
    <p:extLst>
      <p:ext uri="{BB962C8B-B14F-4D97-AF65-F5344CB8AC3E}">
        <p14:creationId xmlns:p14="http://schemas.microsoft.com/office/powerpoint/2010/main" val="3475984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1150938" y="698500"/>
            <a:ext cx="4652962" cy="3490913"/>
          </a:xfrm>
          <a:prstGeom prst="rect">
            <a:avLst/>
          </a:prstGeom>
        </p:spPr>
        <p:txBody>
          <a:bodyPr lIns="92930" tIns="46465" rIns="92930" bIns="46465"/>
          <a:lstStyle/>
          <a:p>
            <a:endParaRPr/>
          </a:p>
        </p:txBody>
      </p:sp>
      <p:sp>
        <p:nvSpPr>
          <p:cNvPr id="138" name="Shape 138"/>
          <p:cNvSpPr>
            <a:spLocks noGrp="1"/>
          </p:cNvSpPr>
          <p:nvPr>
            <p:ph type="body" sz="quarter" idx="1"/>
          </p:nvPr>
        </p:nvSpPr>
        <p:spPr>
          <a:xfrm>
            <a:off x="927312" y="4421823"/>
            <a:ext cx="5100215" cy="4189095"/>
          </a:xfrm>
          <a:prstGeom prst="rect">
            <a:avLst/>
          </a:prstGeom>
        </p:spPr>
        <p:txBody>
          <a:bodyPr lIns="92930" tIns="46465" rIns="92930" bIns="46465"/>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lvl1pPr marL="403577" indent="-403577">
              <a:buSzPct val="100000"/>
              <a:buAutoNum type="arabicPeriod"/>
            </a:lvl1pPr>
          </a:lstStyle>
          <a:p>
            <a:r>
              <a:t>hm2 tree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Shabal.in/visuals/</a:t>
            </a:r>
            <a:r>
              <a:rPr lang="en-US" dirty="0" err="1"/>
              <a:t>kmeans</a:t>
            </a:r>
            <a:r>
              <a:rPr lang="en-US" dirty="0"/>
              <a:t>/4.html</a:t>
            </a:r>
          </a:p>
        </p:txBody>
      </p:sp>
    </p:spTree>
    <p:extLst>
      <p:ext uri="{BB962C8B-B14F-4D97-AF65-F5344CB8AC3E}">
        <p14:creationId xmlns:p14="http://schemas.microsoft.com/office/powerpoint/2010/main" val="3639589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r>
              <a:t>Example</a:t>
            </a:r>
          </a:p>
        </p:txBody>
      </p:sp>
    </p:spTree>
    <p:extLst>
      <p:ext uri="{BB962C8B-B14F-4D97-AF65-F5344CB8AC3E}">
        <p14:creationId xmlns:p14="http://schemas.microsoft.com/office/powerpoint/2010/main" val="3100237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subjective</a:t>
            </a:r>
          </a:p>
        </p:txBody>
      </p:sp>
    </p:spTree>
    <p:extLst>
      <p:ext uri="{BB962C8B-B14F-4D97-AF65-F5344CB8AC3E}">
        <p14:creationId xmlns:p14="http://schemas.microsoft.com/office/powerpoint/2010/main" val="3178043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2508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Repeated clustering on different training sets and get same conclusions (70/15/15) and change seed for each run</a:t>
            </a:r>
          </a:p>
          <a:p>
            <a:endParaRPr lang="en-US" dirty="0"/>
          </a:p>
        </p:txBody>
      </p:sp>
    </p:spTree>
    <p:extLst>
      <p:ext uri="{BB962C8B-B14F-4D97-AF65-F5344CB8AC3E}">
        <p14:creationId xmlns:p14="http://schemas.microsoft.com/office/powerpoint/2010/main" val="1993415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a:t>
            </a:r>
            <a:r>
              <a:rPr lang="en-US" baseline="0" dirty="0"/>
              <a:t> values less than 1 lead to a more uneven variable weighting. Lambda values greater than 3 lead to a relatively even distribution of weights. Typically Lambda is between 1 and 3. </a:t>
            </a:r>
          </a:p>
          <a:p>
            <a:r>
              <a:rPr lang="en-US" baseline="0" dirty="0"/>
              <a:t>Under clustering </a:t>
            </a:r>
            <a:r>
              <a:rPr lang="en-US" baseline="0" dirty="0" err="1"/>
              <a:t>Ewkm</a:t>
            </a:r>
            <a:r>
              <a:rPr lang="en-US" baseline="0" dirty="0"/>
              <a:t> option</a:t>
            </a:r>
            <a:endParaRPr lang="en-US" dirty="0"/>
          </a:p>
        </p:txBody>
      </p:sp>
    </p:spTree>
    <p:extLst>
      <p:ext uri="{BB962C8B-B14F-4D97-AF65-F5344CB8AC3E}">
        <p14:creationId xmlns:p14="http://schemas.microsoft.com/office/powerpoint/2010/main" val="538225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rPr lang="en-US" dirty="0"/>
              <a:t>Using</a:t>
            </a:r>
            <a:r>
              <a:rPr lang="en-US" baseline="0" dirty="0"/>
              <a:t> </a:t>
            </a:r>
            <a:r>
              <a:rPr lang="en-US" baseline="0" dirty="0" err="1"/>
              <a:t>hopkins</a:t>
            </a:r>
            <a:r>
              <a:rPr lang="en-US" baseline="0" dirty="0"/>
              <a:t>() function in </a:t>
            </a:r>
            <a:r>
              <a:rPr lang="en-US" baseline="0" dirty="0" err="1"/>
              <a:t>clustertend</a:t>
            </a:r>
            <a:r>
              <a:rPr lang="en-US" baseline="0" dirty="0"/>
              <a:t> package -&gt; note that this returns 1 – H. </a:t>
            </a:r>
          </a:p>
          <a:p>
            <a:endParaRPr lang="en-US" baseline="0" dirty="0"/>
          </a:p>
          <a:p>
            <a:r>
              <a:rPr lang="en-US" baseline="0" dirty="0"/>
              <a:t>H is closer to one means data is closer to 1</a:t>
            </a:r>
            <a:endParaRPr dirty="0"/>
          </a:p>
        </p:txBody>
      </p:sp>
    </p:spTree>
    <p:extLst>
      <p:ext uri="{BB962C8B-B14F-4D97-AF65-F5344CB8AC3E}">
        <p14:creationId xmlns:p14="http://schemas.microsoft.com/office/powerpoint/2010/main" val="172997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noRot="1" noChangeAspect="1"/>
          </p:cNvSpPr>
          <p:nvPr>
            <p:ph type="sldImg"/>
          </p:nvPr>
        </p:nvSpPr>
        <p:spPr>
          <a:prstGeom prst="rect">
            <a:avLst/>
          </a:prstGeom>
        </p:spPr>
        <p:txBody>
          <a:bodyPr/>
          <a:lstStyle/>
          <a:p>
            <a:endParaRPr/>
          </a:p>
        </p:txBody>
      </p:sp>
      <p:sp>
        <p:nvSpPr>
          <p:cNvPr id="338" name="Shape 338"/>
          <p:cNvSpPr>
            <a:spLocks noGrp="1"/>
          </p:cNvSpPr>
          <p:nvPr>
            <p:ph type="body" sz="quarter" idx="1"/>
          </p:nvPr>
        </p:nvSpPr>
        <p:spPr>
          <a:prstGeom prst="rect">
            <a:avLst/>
          </a:prstGeom>
        </p:spPr>
        <p:txBody>
          <a:bodyPr/>
          <a:lstStyle/>
          <a:p>
            <a:r>
              <a:t>may be very detailed and they don’t tell us how the clusters differ</a:t>
            </a:r>
          </a:p>
        </p:txBody>
      </p:sp>
    </p:spTree>
    <p:extLst>
      <p:ext uri="{BB962C8B-B14F-4D97-AF65-F5344CB8AC3E}">
        <p14:creationId xmlns:p14="http://schemas.microsoft.com/office/powerpoint/2010/main" val="65794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Market segmentation</a:t>
            </a:r>
          </a:p>
          <a:p>
            <a:r>
              <a:rPr lang="en-US" dirty="0"/>
              <a:t>Application is to categorize groups and then run supervised learning on them</a:t>
            </a:r>
          </a:p>
          <a:p>
            <a:r>
              <a:rPr lang="en-US" dirty="0"/>
              <a:t>	separating of populations</a:t>
            </a:r>
          </a:p>
          <a:p>
            <a:r>
              <a:rPr lang="en-US" dirty="0"/>
              <a:t>Dimension reduction-identify groups of variables (to replace with just one variable) to reduce features</a:t>
            </a:r>
          </a:p>
          <a:p>
            <a:r>
              <a:rPr lang="en-US" dirty="0"/>
              <a:t>	switch your x and y variables so features on x and observations y)</a:t>
            </a:r>
          </a:p>
        </p:txBody>
      </p:sp>
    </p:spTree>
    <p:extLst>
      <p:ext uri="{BB962C8B-B14F-4D97-AF65-F5344CB8AC3E}">
        <p14:creationId xmlns:p14="http://schemas.microsoft.com/office/powerpoint/2010/main" val="3536130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rPr dirty="0"/>
              <a:t>One of the fundamental concepts of data science is that one should work to define as precisely as possible the goal of any data mining</a:t>
            </a:r>
          </a:p>
          <a:p>
            <a:endParaRPr dirty="0"/>
          </a:p>
          <a:p>
            <a:r>
              <a:rPr dirty="0"/>
              <a:t>We should spend as much time as we can in the business understanding/ data understanding mini-cycle, until we have a concrete, specific definition of the problem we are trying to solve. </a:t>
            </a:r>
          </a:p>
        </p:txBody>
      </p:sp>
    </p:spTree>
    <p:extLst>
      <p:ext uri="{BB962C8B-B14F-4D97-AF65-F5344CB8AC3E}">
        <p14:creationId xmlns:p14="http://schemas.microsoft.com/office/powerpoint/2010/main" val="3750875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Nested clustering-hierarchical clustering</a:t>
            </a:r>
          </a:p>
        </p:txBody>
      </p:sp>
    </p:spTree>
    <p:extLst>
      <p:ext uri="{BB962C8B-B14F-4D97-AF65-F5344CB8AC3E}">
        <p14:creationId xmlns:p14="http://schemas.microsoft.com/office/powerpoint/2010/main" val="2635967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get messy when you combine categorical and numerical data types.</a:t>
            </a:r>
          </a:p>
          <a:p>
            <a:r>
              <a:rPr lang="en-US" dirty="0"/>
              <a:t>All categorical or all numerical we are ok (cleaner)</a:t>
            </a:r>
          </a:p>
        </p:txBody>
      </p:sp>
    </p:spTree>
    <p:extLst>
      <p:ext uri="{BB962C8B-B14F-4D97-AF65-F5344CB8AC3E}">
        <p14:creationId xmlns:p14="http://schemas.microsoft.com/office/powerpoint/2010/main" val="429279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Categorical data-just do counts</a:t>
            </a:r>
          </a:p>
          <a:p>
            <a:r>
              <a:rPr lang="en-US" dirty="0"/>
              <a:t>Type of food ends up being features and observations are transaction ID</a:t>
            </a:r>
          </a:p>
          <a:p>
            <a:r>
              <a:rPr lang="en-US" dirty="0"/>
              <a:t>How do we cluster-just match 1’s (Jaccard’s coefficient)</a:t>
            </a:r>
          </a:p>
          <a:p>
            <a:r>
              <a:rPr lang="en-US" dirty="0"/>
              <a:t>Above matches eggs and sardines, but we don’t count the matches 0’s</a:t>
            </a:r>
          </a:p>
        </p:txBody>
      </p:sp>
    </p:spTree>
    <p:extLst>
      <p:ext uri="{BB962C8B-B14F-4D97-AF65-F5344CB8AC3E}">
        <p14:creationId xmlns:p14="http://schemas.microsoft.com/office/powerpoint/2010/main" val="3608099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pPr>
              <a:defRPr sz="2600"/>
            </a:pPr>
            <a:r>
              <a:t>We saw this implicitly in previous topics where modeling procedures create boundaries for grouping instances together that have similar values for their target variable</a:t>
            </a:r>
          </a:p>
          <a:p>
            <a:pPr>
              <a:defRPr sz="2600"/>
            </a:pPr>
            <a:endParaRPr/>
          </a:p>
          <a:p>
            <a:pPr>
              <a:defRPr sz="2600"/>
            </a:pPr>
            <a:r>
              <a:t>reasoning about similar historical cases is a natural way of coming to a decision about a new case</a:t>
            </a:r>
          </a:p>
        </p:txBody>
      </p:sp>
    </p:spTree>
    <p:extLst>
      <p:ext uri="{BB962C8B-B14F-4D97-AF65-F5344CB8AC3E}">
        <p14:creationId xmlns:p14="http://schemas.microsoft.com/office/powerpoint/2010/main" val="25746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prstGeom prst="rect">
            <a:avLst/>
          </a:prstGeom>
        </p:spPr>
        <p:txBody>
          <a:bodyPr/>
          <a:lstStyle/>
          <a:p>
            <a:endParaRPr/>
          </a:p>
        </p:txBody>
      </p:sp>
      <p:sp>
        <p:nvSpPr>
          <p:cNvPr id="322" name="Shape 322"/>
          <p:cNvSpPr>
            <a:spLocks noGrp="1"/>
          </p:cNvSpPr>
          <p:nvPr>
            <p:ph type="body" sz="quarter" idx="1"/>
          </p:nvPr>
        </p:nvSpPr>
        <p:spPr>
          <a:prstGeom prst="rect">
            <a:avLst/>
          </a:prstGeom>
        </p:spPr>
        <p:txBody>
          <a:bodyPr/>
          <a:lstStyle/>
          <a:p>
            <a:r>
              <a:t>hierarchical clustering focuses on the similarities between the individual instances and how similarities link them together. A different way of thinking about clustering data is to focus on the clusters themselves -groups of instances. Represent each cluster by its cluster center, or centroid.</a:t>
            </a:r>
          </a:p>
        </p:txBody>
      </p:sp>
    </p:spTree>
    <p:extLst>
      <p:ext uri="{BB962C8B-B14F-4D97-AF65-F5344CB8AC3E}">
        <p14:creationId xmlns:p14="http://schemas.microsoft.com/office/powerpoint/2010/main" val="1635458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a:defRPr sz="2700"/>
            </a:pPr>
            <a:r>
              <a:rPr dirty="0"/>
              <a:t>two points in feature space, Closer they are, the more similar they are</a:t>
            </a:r>
          </a:p>
          <a:p>
            <a:pPr>
              <a:defRPr sz="2700"/>
            </a:pPr>
            <a:r>
              <a:rPr dirty="0" err="1"/>
              <a:t>enclidean</a:t>
            </a:r>
            <a:r>
              <a:rPr dirty="0"/>
              <a:t>: a measurement of distance from basic geometry</a:t>
            </a:r>
            <a:endParaRPr lang="en-US" dirty="0"/>
          </a:p>
          <a:p>
            <a:pPr>
              <a:defRPr sz="2700"/>
            </a:pPr>
            <a:r>
              <a:rPr lang="en-US" dirty="0"/>
              <a:t>Age new = (age old – age min) / (age max – age min) gives [0,2]</a:t>
            </a:r>
            <a:endParaRPr dirty="0"/>
          </a:p>
        </p:txBody>
      </p:sp>
    </p:spTree>
    <p:extLst>
      <p:ext uri="{BB962C8B-B14F-4D97-AF65-F5344CB8AC3E}">
        <p14:creationId xmlns:p14="http://schemas.microsoft.com/office/powerpoint/2010/main" val="3742875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508000" y="659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Line"/>
          <p:cNvSpPr/>
          <p:nvPr/>
        </p:nvSpPr>
        <p:spPr>
          <a:xfrm>
            <a:off x="508000" y="408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Line"/>
          <p:cNvSpPr/>
          <p:nvPr/>
        </p:nvSpPr>
        <p:spPr>
          <a:xfrm flipV="1">
            <a:off x="7994302" y="45262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6" name="Lorem Ipsum Dolor"/>
          <p:cNvSpPr txBox="1">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Title Text"/>
          <p:cNvSpPr txBox="1">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Body Level One…"/>
          <p:cNvSpPr txBox="1">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efault">
    <p:bg>
      <p:bgPr>
        <a:solidFill>
          <a:srgbClr val="FFFFFF"/>
        </a:solidFill>
        <a:effectLst/>
      </p:bgPr>
    </p:bg>
    <p:spTree>
      <p:nvGrpSpPr>
        <p:cNvPr id="1" name=""/>
        <p:cNvGrpSpPr/>
        <p:nvPr/>
      </p:nvGrpSpPr>
      <p:grpSpPr>
        <a:xfrm>
          <a:off x="0" y="0"/>
          <a:ext cx="0" cy="0"/>
          <a:chOff x="0" y="0"/>
          <a:chExt cx="0" cy="0"/>
        </a:xfrm>
      </p:grpSpPr>
      <p:sp>
        <p:nvSpPr>
          <p:cNvPr id="131" name="Slide Number"/>
          <p:cNvSpPr txBox="1">
            <a:spLocks noGrp="1"/>
          </p:cNvSpPr>
          <p:nvPr>
            <p:ph type="sldNum" sz="quarter" idx="2"/>
          </p:nvPr>
        </p:nvSpPr>
        <p:spPr>
          <a:xfrm>
            <a:off x="11658092" y="8886613"/>
            <a:ext cx="371349" cy="387038"/>
          </a:xfrm>
          <a:prstGeom prst="rect">
            <a:avLst/>
          </a:prstGeom>
        </p:spPr>
        <p:txBody>
          <a:bodyPr lIns="65023" tIns="65023" rIns="65023" bIns="65023"/>
          <a:lstStyle>
            <a:lvl1pPr algn="r" defTabSz="1300480">
              <a:defRPr>
                <a:solidFill>
                  <a:srgbClr val="000000"/>
                </a:solidFill>
                <a:latin typeface="Times New Roman"/>
                <a:ea typeface="Times New Roman"/>
                <a:cs typeface="Times New Roman"/>
                <a:sym typeface="Times New Roman"/>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Lorem Ipsum Dolor"/>
          <p:cNvSpPr txBox="1">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Image"/>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Title Text"/>
          <p:cNvSpPr txBox="1">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Body Level One…"/>
          <p:cNvSpPr txBox="1">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9"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Lorem Ipsum Dolor"/>
          <p:cNvSpPr txBox="1">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Image"/>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Title Text"/>
          <p:cNvSpPr txBox="1">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Body Level One…"/>
          <p:cNvSpPr txBox="1">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9" name="Image"/>
          <p:cNvSpPr>
            <a:spLocks noGrp="1"/>
          </p:cNvSpPr>
          <p:nvPr>
            <p:ph type="pic" sz="half" idx="13"/>
          </p:nvPr>
        </p:nvSpPr>
        <p:spPr>
          <a:xfrm>
            <a:off x="6819900" y="2654300"/>
            <a:ext cx="5588000" cy="6350000"/>
          </a:xfrm>
          <a:prstGeom prst="rect">
            <a:avLst/>
          </a:prstGeom>
          <a:ln w="9525">
            <a:round/>
          </a:ln>
        </p:spPr>
        <p:txBody>
          <a:bodyPr lIns="91439" tIns="45719" rIns="91439" bIns="45719" anchor="t">
            <a:noAutofit/>
          </a:bodyPr>
          <a:lstStyle/>
          <a:p>
            <a:endParaRPr/>
          </a:p>
        </p:txBody>
      </p:sp>
      <p:sp>
        <p:nvSpPr>
          <p:cNvPr id="80" name="Title Text"/>
          <p:cNvSpPr txBox="1">
            <a:spLocks noGrp="1"/>
          </p:cNvSpPr>
          <p:nvPr>
            <p:ph type="title"/>
          </p:nvPr>
        </p:nvSpPr>
        <p:spPr>
          <a:prstGeom prst="rect">
            <a:avLst/>
          </a:prstGeom>
        </p:spPr>
        <p:txBody>
          <a:bodyPr/>
          <a:lstStyle/>
          <a:p>
            <a:r>
              <a:t>Title Text</a:t>
            </a:r>
          </a:p>
        </p:txBody>
      </p:sp>
      <p:sp>
        <p:nvSpPr>
          <p:cNvPr id="81" name="Body Level One…"/>
          <p:cNvSpPr txBox="1">
            <a:spLocks noGrp="1"/>
          </p:cNvSpPr>
          <p:nvPr>
            <p:ph type="body" sz="half" idx="1"/>
          </p:nvPr>
        </p:nvSpPr>
        <p:spPr>
          <a:xfrm>
            <a:off x="508000" y="2730500"/>
            <a:ext cx="5816600" cy="6350000"/>
          </a:xfrm>
          <a:prstGeom prst="rect">
            <a:avLst/>
          </a:prstGeom>
        </p:spPr>
        <p:txBody>
          <a:bodyPr/>
          <a:lstStyle>
            <a:lvl1pPr marL="393700" indent="-393700">
              <a:spcBef>
                <a:spcPts val="1800"/>
              </a:spcBef>
              <a:buSzPct val="65000"/>
              <a:defRPr sz="3000"/>
            </a:lvl1pPr>
            <a:lvl2pPr marL="787400" indent="-393700">
              <a:spcBef>
                <a:spcPts val="1800"/>
              </a:spcBef>
              <a:buSzPct val="65000"/>
              <a:defRPr sz="3000"/>
            </a:lvl2pPr>
            <a:lvl3pPr marL="1181100" indent="-393700">
              <a:spcBef>
                <a:spcPts val="1800"/>
              </a:spcBef>
              <a:buSzPct val="65000"/>
              <a:defRPr sz="3000"/>
            </a:lvl3pPr>
            <a:lvl4pPr marL="1574800" indent="-393700">
              <a:spcBef>
                <a:spcPts val="1800"/>
              </a:spcBef>
              <a:buSzPct val="65000"/>
              <a:defRPr sz="3000"/>
            </a:lvl4pPr>
            <a:lvl5pPr marL="1968500" indent="-393700">
              <a:spcBef>
                <a:spcPts val="1800"/>
              </a:spcBef>
              <a:buSzPct val="65000"/>
              <a:defRPr sz="3000"/>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Image"/>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Image"/>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Johnny Appleseed"/>
          <p:cNvSpPr txBox="1">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itle Text"/>
          <p:cNvSpPr txBox="1">
            <a:spLocks noGrp="1"/>
          </p:cNvSpPr>
          <p:nvPr>
            <p:ph type="title"/>
          </p:nvPr>
        </p:nvSpPr>
        <p:spPr>
          <a:xfrm>
            <a:off x="508000" y="800100"/>
            <a:ext cx="11988800" cy="1219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
        <p:nvSpPr>
          <p:cNvPr id="6" name="Body Level One…"/>
          <p:cNvSpPr txBox="1">
            <a:spLocks noGrp="1"/>
          </p:cNvSpPr>
          <p:nvPr>
            <p:ph type="body" idx="1"/>
          </p:nvPr>
        </p:nvSpPr>
        <p:spPr>
          <a:xfrm>
            <a:off x="508000" y="2628900"/>
            <a:ext cx="11988800" cy="609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habal.in/visuals/kmeans/2.html" TargetMode="Externa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cnn.co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twitter.com" TargetMode="External"/><Relationship Id="rId5" Type="http://schemas.openxmlformats.org/officeDocument/2006/relationships/hyperlink" Target="http://facebook.com"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MSCI:3500"/>
          <p:cNvSpPr txBox="1">
            <a:spLocks noGrp="1"/>
          </p:cNvSpPr>
          <p:nvPr>
            <p:ph type="body" idx="13"/>
          </p:nvPr>
        </p:nvSpPr>
        <p:spPr>
          <a:xfrm>
            <a:off x="508000" y="3520545"/>
            <a:ext cx="7200900" cy="477310"/>
          </a:xfrm>
          <a:prstGeom prst="rect">
            <a:avLst/>
          </a:prstGeom>
        </p:spPr>
        <p:txBody>
          <a:bodyPr/>
          <a:lstStyle/>
          <a:p>
            <a:r>
              <a:rPr dirty="0"/>
              <a:t>MSCI:</a:t>
            </a:r>
            <a:r>
              <a:rPr lang="en-US" altLang="zh-CN" dirty="0"/>
              <a:t>6070 Data Science</a:t>
            </a:r>
            <a:endParaRPr dirty="0"/>
          </a:p>
        </p:txBody>
      </p:sp>
      <p:sp>
        <p:nvSpPr>
          <p:cNvPr id="141" name="Data Mining"/>
          <p:cNvSpPr txBox="1">
            <a:spLocks noGrp="1"/>
          </p:cNvSpPr>
          <p:nvPr>
            <p:ph type="ctrTitle"/>
          </p:nvPr>
        </p:nvSpPr>
        <p:spPr>
          <a:prstGeom prst="rect">
            <a:avLst/>
          </a:prstGeom>
        </p:spPr>
        <p:txBody>
          <a:bodyPr/>
          <a:lstStyle/>
          <a:p>
            <a:r>
              <a:rPr lang="en-US" dirty="0"/>
              <a:t>Cluster Analysis</a:t>
            </a:r>
            <a:endParaRPr dirty="0"/>
          </a:p>
        </p:txBody>
      </p:sp>
      <p:sp>
        <p:nvSpPr>
          <p:cNvPr id="142" name="L18 Similarity and Neighbors"/>
          <p:cNvSpPr txBox="1">
            <a:spLocks noGrp="1"/>
          </p:cNvSpPr>
          <p:nvPr>
            <p:ph type="subTitle" sz="quarter" idx="1"/>
          </p:nvPr>
        </p:nvSpPr>
        <p:spPr>
          <a:prstGeom prst="rect">
            <a:avLst/>
          </a:prstGeom>
        </p:spPr>
        <p:txBody>
          <a:bodyPr/>
          <a:lstStyle/>
          <a:p>
            <a:r>
              <a:rPr lang="en-US" i="1" dirty="0"/>
              <a:t>k</a:t>
            </a:r>
            <a:r>
              <a:rPr lang="en-US" dirty="0"/>
              <a:t>-means clustering</a:t>
            </a:r>
          </a:p>
        </p:txBody>
      </p:sp>
      <p:sp>
        <p:nvSpPr>
          <p:cNvPr id="144"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pplications of Clustering"/>
          <p:cNvSpPr txBox="1">
            <a:spLocks noGrp="1"/>
          </p:cNvSpPr>
          <p:nvPr>
            <p:ph type="title"/>
          </p:nvPr>
        </p:nvSpPr>
        <p:spPr>
          <a:prstGeom prst="rect">
            <a:avLst/>
          </a:prstGeom>
        </p:spPr>
        <p:txBody>
          <a:bodyPr/>
          <a:lstStyle/>
          <a:p>
            <a:r>
              <a:t>Applications of Clustering</a:t>
            </a:r>
          </a:p>
        </p:txBody>
      </p:sp>
      <p:sp>
        <p:nvSpPr>
          <p:cNvPr id="162" name="Market research…"/>
          <p:cNvSpPr txBox="1">
            <a:spLocks noGrp="1"/>
          </p:cNvSpPr>
          <p:nvPr>
            <p:ph type="body" sz="half" idx="1"/>
          </p:nvPr>
        </p:nvSpPr>
        <p:spPr>
          <a:xfrm>
            <a:off x="508000" y="2438400"/>
            <a:ext cx="11988800" cy="3833088"/>
          </a:xfrm>
          <a:prstGeom prst="rect">
            <a:avLst/>
          </a:prstGeom>
        </p:spPr>
        <p:txBody>
          <a:bodyPr/>
          <a:lstStyle/>
          <a:p>
            <a:pPr marL="385318" indent="-385318" defTabSz="479044">
              <a:spcBef>
                <a:spcPts val="1900"/>
              </a:spcBef>
              <a:defRPr sz="2952"/>
            </a:pPr>
            <a:r>
              <a:t>Market research</a:t>
            </a:r>
          </a:p>
          <a:p>
            <a:pPr marL="770636" lvl="1" indent="-385318" defTabSz="479044">
              <a:spcBef>
                <a:spcPts val="1900"/>
              </a:spcBef>
              <a:defRPr sz="2952"/>
            </a:pPr>
            <a:r>
              <a:t>partition the general population of consumers into market segments and to better understand the relationships between groups of consumers</a:t>
            </a:r>
          </a:p>
          <a:p>
            <a:pPr marL="385318" indent="-385318" defTabSz="479044">
              <a:spcBef>
                <a:spcPts val="1900"/>
              </a:spcBef>
              <a:defRPr sz="2952"/>
            </a:pPr>
            <a:r>
              <a:t>Product development</a:t>
            </a:r>
          </a:p>
          <a:p>
            <a:pPr marL="385318" indent="-385318" defTabSz="479044">
              <a:spcBef>
                <a:spcPts val="1900"/>
              </a:spcBef>
              <a:defRPr sz="2952"/>
            </a:pPr>
            <a:r>
              <a:t>Crime analysis </a:t>
            </a:r>
          </a:p>
        </p:txBody>
      </p:sp>
      <p:sp>
        <p:nvSpPr>
          <p:cNvPr id="163"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pic>
        <p:nvPicPr>
          <p:cNvPr id="164" name="screenshot.jpg" descr="screenshot.jpg"/>
          <p:cNvPicPr>
            <a:picLocks noChangeAspect="1"/>
          </p:cNvPicPr>
          <p:nvPr/>
        </p:nvPicPr>
        <p:blipFill>
          <a:blip r:embed="rId2">
            <a:extLst/>
          </a:blip>
          <a:stretch>
            <a:fillRect/>
          </a:stretch>
        </p:blipFill>
        <p:spPr>
          <a:xfrm>
            <a:off x="6088613" y="5561755"/>
            <a:ext cx="5006714" cy="3748342"/>
          </a:xfrm>
          <a:prstGeom prst="rect">
            <a:avLst/>
          </a:prstGeom>
          <a:ln w="12700">
            <a:miter lim="400000"/>
          </a:ln>
        </p:spPr>
      </p:pic>
    </p:spTree>
    <p:extLst>
      <p:ext uri="{BB962C8B-B14F-4D97-AF65-F5344CB8AC3E}">
        <p14:creationId xmlns:p14="http://schemas.microsoft.com/office/powerpoint/2010/main" val="30883200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in Clustering</a:t>
            </a:r>
          </a:p>
        </p:txBody>
      </p:sp>
      <p:pic>
        <p:nvPicPr>
          <p:cNvPr id="4" name="Picture 3"/>
          <p:cNvPicPr>
            <a:picLocks noChangeAspect="1"/>
          </p:cNvPicPr>
          <p:nvPr/>
        </p:nvPicPr>
        <p:blipFill>
          <a:blip r:embed="rId2"/>
          <a:stretch>
            <a:fillRect/>
          </a:stretch>
        </p:blipFill>
        <p:spPr>
          <a:xfrm>
            <a:off x="1035966" y="2800514"/>
            <a:ext cx="10932868" cy="5594186"/>
          </a:xfrm>
          <a:prstGeom prst="rect">
            <a:avLst/>
          </a:prstGeom>
        </p:spPr>
      </p:pic>
    </p:spTree>
    <p:extLst>
      <p:ext uri="{BB962C8B-B14F-4D97-AF65-F5344CB8AC3E}">
        <p14:creationId xmlns:p14="http://schemas.microsoft.com/office/powerpoint/2010/main" val="3934974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Clustering Considerations</a:t>
            </a:r>
          </a:p>
        </p:txBody>
      </p:sp>
      <p:pic>
        <p:nvPicPr>
          <p:cNvPr id="4" name="Picture 3"/>
          <p:cNvPicPr>
            <a:picLocks noChangeAspect="1"/>
          </p:cNvPicPr>
          <p:nvPr/>
        </p:nvPicPr>
        <p:blipFill>
          <a:blip r:embed="rId2"/>
          <a:stretch>
            <a:fillRect/>
          </a:stretch>
        </p:blipFill>
        <p:spPr>
          <a:xfrm>
            <a:off x="824900" y="2641601"/>
            <a:ext cx="11355000" cy="5715000"/>
          </a:xfrm>
          <a:prstGeom prst="rect">
            <a:avLst/>
          </a:prstGeom>
        </p:spPr>
      </p:pic>
    </p:spTree>
    <p:extLst>
      <p:ext uri="{BB962C8B-B14F-4D97-AF65-F5344CB8AC3E}">
        <p14:creationId xmlns:p14="http://schemas.microsoft.com/office/powerpoint/2010/main" val="409432929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4962" y="311150"/>
            <a:ext cx="9210675" cy="2000250"/>
          </a:xfrm>
          <a:prstGeom prst="rect">
            <a:avLst/>
          </a:prstGeom>
        </p:spPr>
      </p:pic>
      <p:pic>
        <p:nvPicPr>
          <p:cNvPr id="5" name="Picture 4"/>
          <p:cNvPicPr>
            <a:picLocks noChangeAspect="1"/>
          </p:cNvPicPr>
          <p:nvPr/>
        </p:nvPicPr>
        <p:blipFill>
          <a:blip r:embed="rId3"/>
          <a:stretch>
            <a:fillRect/>
          </a:stretch>
        </p:blipFill>
        <p:spPr>
          <a:xfrm>
            <a:off x="917230" y="2451101"/>
            <a:ext cx="10586137" cy="5994400"/>
          </a:xfrm>
          <a:prstGeom prst="rect">
            <a:avLst/>
          </a:prstGeom>
        </p:spPr>
      </p:pic>
    </p:spTree>
    <p:extLst>
      <p:ext uri="{BB962C8B-B14F-4D97-AF65-F5344CB8AC3E}">
        <p14:creationId xmlns:p14="http://schemas.microsoft.com/office/powerpoint/2010/main" val="313788961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imilarity and Distance"/>
          <p:cNvSpPr txBox="1">
            <a:spLocks noGrp="1"/>
          </p:cNvSpPr>
          <p:nvPr>
            <p:ph type="title"/>
          </p:nvPr>
        </p:nvSpPr>
        <p:spPr>
          <a:prstGeom prst="rect">
            <a:avLst/>
          </a:prstGeom>
        </p:spPr>
        <p:txBody>
          <a:bodyPr/>
          <a:lstStyle/>
          <a:p>
            <a:r>
              <a:rPr dirty="0"/>
              <a:t>Similarity and Distance</a:t>
            </a:r>
          </a:p>
        </p:txBody>
      </p:sp>
      <p:sp>
        <p:nvSpPr>
          <p:cNvPr id="153" name="Similarity is at the core of many data mining methods…"/>
          <p:cNvSpPr txBox="1">
            <a:spLocks noGrp="1"/>
          </p:cNvSpPr>
          <p:nvPr>
            <p:ph type="body" idx="1"/>
          </p:nvPr>
        </p:nvSpPr>
        <p:spPr>
          <a:xfrm>
            <a:off x="487455" y="2324100"/>
            <a:ext cx="11988801" cy="6400800"/>
          </a:xfrm>
          <a:prstGeom prst="rect">
            <a:avLst/>
          </a:prstGeom>
        </p:spPr>
        <p:txBody>
          <a:bodyPr/>
          <a:lstStyle/>
          <a:p>
            <a:pPr marL="319531" indent="-319531" defTabSz="397256">
              <a:spcBef>
                <a:spcPts val="1600"/>
              </a:spcBef>
              <a:defRPr sz="2448"/>
            </a:pPr>
            <a:r>
              <a:rPr dirty="0"/>
              <a:t>Similarity is at the core of many data mining methods</a:t>
            </a:r>
          </a:p>
          <a:p>
            <a:pPr marL="639063" lvl="1" indent="-319531" defTabSz="397256">
              <a:spcBef>
                <a:spcPts val="800"/>
              </a:spcBef>
              <a:defRPr sz="2448"/>
            </a:pPr>
            <a:r>
              <a:rPr dirty="0"/>
              <a:t>If two things are similar in some ways, they often share other characteristics as well</a:t>
            </a:r>
          </a:p>
          <a:p>
            <a:pPr marL="319531" indent="-319531" defTabSz="397256">
              <a:spcBef>
                <a:spcPts val="1600"/>
              </a:spcBef>
              <a:defRPr sz="2448"/>
            </a:pPr>
            <a:r>
              <a:rPr dirty="0"/>
              <a:t>Typically, </a:t>
            </a:r>
            <a:r>
              <a:rPr b="1" dirty="0">
                <a:solidFill>
                  <a:schemeClr val="accent1">
                    <a:hueOff val="369194"/>
                    <a:satOff val="6343"/>
                    <a:lumOff val="-13963"/>
                  </a:schemeClr>
                </a:solidFill>
              </a:rPr>
              <a:t>distances</a:t>
            </a:r>
            <a:r>
              <a:rPr dirty="0"/>
              <a:t> between data points are used for the determination of similarity</a:t>
            </a:r>
          </a:p>
          <a:p>
            <a:pPr marL="319531" indent="-319531" defTabSz="397256">
              <a:spcBef>
                <a:spcPts val="1600"/>
              </a:spcBef>
              <a:defRPr sz="2448"/>
            </a:pPr>
            <a:r>
              <a:rPr dirty="0"/>
              <a:t>Some business cases</a:t>
            </a:r>
          </a:p>
          <a:p>
            <a:pPr marL="639063" lvl="1" indent="-319531" defTabSz="397256">
              <a:spcBef>
                <a:spcPts val="1600"/>
              </a:spcBef>
              <a:defRPr sz="2448"/>
            </a:pPr>
            <a:r>
              <a:rPr dirty="0"/>
              <a:t>Predict behavior of a new customer</a:t>
            </a:r>
          </a:p>
          <a:p>
            <a:pPr marL="639063" lvl="1" indent="-319531" defTabSz="397256">
              <a:spcBef>
                <a:spcPts val="800"/>
              </a:spcBef>
              <a:defRPr sz="2448"/>
            </a:pPr>
            <a:r>
              <a:rPr dirty="0"/>
              <a:t>Reasoning from similar cases (medicine, law)</a:t>
            </a:r>
          </a:p>
        </p:txBody>
      </p:sp>
      <p:sp>
        <p:nvSpPr>
          <p:cNvPr id="154"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spTree>
    <p:extLst>
      <p:ext uri="{BB962C8B-B14F-4D97-AF65-F5344CB8AC3E}">
        <p14:creationId xmlns:p14="http://schemas.microsoft.com/office/powerpoint/2010/main" val="26890982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lustering"/>
          <p:cNvSpPr txBox="1">
            <a:spLocks noGrp="1"/>
          </p:cNvSpPr>
          <p:nvPr>
            <p:ph type="title"/>
          </p:nvPr>
        </p:nvSpPr>
        <p:spPr>
          <a:prstGeom prst="rect">
            <a:avLst/>
          </a:prstGeom>
        </p:spPr>
        <p:txBody>
          <a:bodyPr/>
          <a:lstStyle/>
          <a:p>
            <a:r>
              <a:t>Clustering</a:t>
            </a:r>
          </a:p>
        </p:txBody>
      </p:sp>
      <p:sp>
        <p:nvSpPr>
          <p:cNvPr id="158" name="unsupervised segmentation that looks for “natural groupings” in data…"/>
          <p:cNvSpPr txBox="1">
            <a:spLocks noGrp="1"/>
          </p:cNvSpPr>
          <p:nvPr>
            <p:ph type="body" idx="1"/>
          </p:nvPr>
        </p:nvSpPr>
        <p:spPr>
          <a:xfrm>
            <a:off x="508000" y="2324100"/>
            <a:ext cx="11988800" cy="6096000"/>
          </a:xfrm>
          <a:prstGeom prst="rect">
            <a:avLst/>
          </a:prstGeom>
        </p:spPr>
        <p:txBody>
          <a:bodyPr/>
          <a:lstStyle/>
          <a:p>
            <a:pPr marL="399415" indent="-399415" defTabSz="496570">
              <a:spcBef>
                <a:spcPts val="2000"/>
              </a:spcBef>
              <a:defRPr sz="3060"/>
            </a:pPr>
            <a:r>
              <a:rPr lang="en-US" i="1" dirty="0">
                <a:solidFill>
                  <a:schemeClr val="accent2">
                    <a:hueOff val="597264"/>
                    <a:satOff val="5158"/>
                    <a:lumOff val="-17289"/>
                  </a:schemeClr>
                </a:solidFill>
              </a:rPr>
              <a:t>U</a:t>
            </a:r>
            <a:r>
              <a:rPr i="1" dirty="0">
                <a:solidFill>
                  <a:schemeClr val="accent2">
                    <a:hueOff val="597264"/>
                    <a:satOff val="5158"/>
                    <a:lumOff val="-17289"/>
                  </a:schemeClr>
                </a:solidFill>
              </a:rPr>
              <a:t>nsupervised</a:t>
            </a:r>
            <a:r>
              <a:rPr dirty="0"/>
              <a:t> segmentation that looks for “natural groupings” in data</a:t>
            </a:r>
          </a:p>
          <a:p>
            <a:pPr marL="399415" indent="-399415" defTabSz="496570">
              <a:spcBef>
                <a:spcPts val="2000"/>
              </a:spcBef>
              <a:defRPr sz="3060"/>
            </a:pPr>
            <a:r>
              <a:rPr dirty="0"/>
              <a:t>Clustering is another application of our fundamental notion of similarity.</a:t>
            </a:r>
          </a:p>
          <a:p>
            <a:pPr marL="399415" indent="-399415" defTabSz="496570">
              <a:spcBef>
                <a:spcPts val="2000"/>
              </a:spcBef>
              <a:defRPr sz="3060"/>
            </a:pPr>
            <a:r>
              <a:rPr dirty="0"/>
              <a:t>The basic idea is that we want to find groups of objects (consumers, products, </a:t>
            </a:r>
            <a:r>
              <a:rPr dirty="0" err="1"/>
              <a:t>etc</a:t>
            </a:r>
            <a:r>
              <a:rPr dirty="0"/>
              <a:t>), where </a:t>
            </a:r>
          </a:p>
          <a:p>
            <a:pPr marL="798830" lvl="1" indent="-399415" defTabSz="496570">
              <a:spcBef>
                <a:spcPts val="2000"/>
              </a:spcBef>
              <a:defRPr sz="3060"/>
            </a:pPr>
            <a:r>
              <a:rPr dirty="0"/>
              <a:t>objects within the same group are similar</a:t>
            </a:r>
          </a:p>
          <a:p>
            <a:pPr marL="798830" lvl="1" indent="-399415" defTabSz="496570">
              <a:spcBef>
                <a:spcPts val="2000"/>
              </a:spcBef>
              <a:defRPr sz="3060"/>
            </a:pPr>
            <a:r>
              <a:rPr dirty="0"/>
              <a:t>objects in different groups are not so similar</a:t>
            </a:r>
          </a:p>
          <a:p>
            <a:pPr marL="399415" indent="-399415" defTabSz="496570">
              <a:spcBef>
                <a:spcPts val="2000"/>
              </a:spcBef>
              <a:defRPr sz="3060"/>
            </a:pPr>
            <a:r>
              <a:rPr dirty="0"/>
              <a:t>Cluster = collection of data objects that are similar to each other</a:t>
            </a:r>
          </a:p>
        </p:txBody>
      </p:sp>
      <p:sp>
        <p:nvSpPr>
          <p:cNvPr id="159"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Tree>
    <p:extLst>
      <p:ext uri="{BB962C8B-B14F-4D97-AF65-F5344CB8AC3E}">
        <p14:creationId xmlns:p14="http://schemas.microsoft.com/office/powerpoint/2010/main" val="13110659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lustering algorithms"/>
          <p:cNvSpPr txBox="1">
            <a:spLocks noGrp="1"/>
          </p:cNvSpPr>
          <p:nvPr>
            <p:ph type="title"/>
          </p:nvPr>
        </p:nvSpPr>
        <p:spPr>
          <a:prstGeom prst="rect">
            <a:avLst/>
          </a:prstGeom>
        </p:spPr>
        <p:txBody>
          <a:bodyPr/>
          <a:lstStyle/>
          <a:p>
            <a:r>
              <a:t>Clustering algorithms</a:t>
            </a:r>
          </a:p>
        </p:txBody>
      </p:sp>
      <p:sp>
        <p:nvSpPr>
          <p:cNvPr id="167" name="The notion of a &quot;cluster&quot; cannot be precisely defined, which is one of the reasons why there are so many clustering algorithms…"/>
          <p:cNvSpPr txBox="1">
            <a:spLocks noGrp="1"/>
          </p:cNvSpPr>
          <p:nvPr>
            <p:ph type="body" idx="1"/>
          </p:nvPr>
        </p:nvSpPr>
        <p:spPr>
          <a:prstGeom prst="rect">
            <a:avLst/>
          </a:prstGeom>
        </p:spPr>
        <p:txBody>
          <a:bodyPr/>
          <a:lstStyle/>
          <a:p>
            <a:pPr marL="371221" indent="-371221" defTabSz="461518">
              <a:spcBef>
                <a:spcPts val="1800"/>
              </a:spcBef>
              <a:defRPr sz="2844"/>
            </a:pPr>
            <a:r>
              <a:rPr dirty="0"/>
              <a:t>The notion of a "cluster" cannot be precisely defined, which is one of the reasons why there are so many clustering algorithms</a:t>
            </a:r>
          </a:p>
          <a:p>
            <a:pPr marL="371221" indent="-371221" defTabSz="461518">
              <a:spcBef>
                <a:spcPts val="1800"/>
              </a:spcBef>
              <a:defRPr sz="2844"/>
            </a:pPr>
            <a:r>
              <a:rPr dirty="0"/>
              <a:t>Algorithms</a:t>
            </a:r>
          </a:p>
          <a:p>
            <a:pPr marL="742442" lvl="1" indent="-371221" defTabSz="461518">
              <a:spcBef>
                <a:spcPts val="1800"/>
              </a:spcBef>
              <a:defRPr sz="2844"/>
            </a:pPr>
            <a:r>
              <a:rPr dirty="0"/>
              <a:t>Centroid-based clustering</a:t>
            </a:r>
          </a:p>
          <a:p>
            <a:pPr marL="1113663" lvl="2" indent="-371221" defTabSz="461518">
              <a:spcBef>
                <a:spcPts val="1800"/>
              </a:spcBef>
              <a:defRPr sz="2844"/>
            </a:pPr>
            <a:r>
              <a:rPr dirty="0"/>
              <a:t>k-means</a:t>
            </a:r>
            <a:endParaRPr lang="en-US" dirty="0"/>
          </a:p>
          <a:p>
            <a:pPr marL="742442" lvl="1" indent="-371221" defTabSz="461518">
              <a:spcBef>
                <a:spcPts val="1800"/>
              </a:spcBef>
              <a:defRPr sz="2844"/>
            </a:pPr>
            <a:r>
              <a:rPr lang="en-US" dirty="0"/>
              <a:t>Connectivity-based clustering</a:t>
            </a:r>
          </a:p>
          <a:p>
            <a:pPr marL="1113663" lvl="2" indent="-371221" defTabSz="461518">
              <a:spcBef>
                <a:spcPts val="1800"/>
              </a:spcBef>
              <a:defRPr sz="2844"/>
            </a:pPr>
            <a:r>
              <a:rPr lang="en-US" dirty="0"/>
              <a:t>hierarchical clustering</a:t>
            </a:r>
          </a:p>
          <a:p>
            <a:pPr marL="742442" lvl="2" indent="0" defTabSz="461518">
              <a:spcBef>
                <a:spcPts val="1800"/>
              </a:spcBef>
              <a:buNone/>
              <a:defRPr sz="2844"/>
            </a:pPr>
            <a:endParaRPr dirty="0"/>
          </a:p>
        </p:txBody>
      </p:sp>
      <p:sp>
        <p:nvSpPr>
          <p:cNvPr id="168"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Tree>
    <p:extLst>
      <p:ext uri="{BB962C8B-B14F-4D97-AF65-F5344CB8AC3E}">
        <p14:creationId xmlns:p14="http://schemas.microsoft.com/office/powerpoint/2010/main" val="19582801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entroid-based Clustering"/>
          <p:cNvSpPr txBox="1">
            <a:spLocks noGrp="1"/>
          </p:cNvSpPr>
          <p:nvPr>
            <p:ph type="title"/>
          </p:nvPr>
        </p:nvSpPr>
        <p:spPr>
          <a:prstGeom prst="rect">
            <a:avLst/>
          </a:prstGeom>
        </p:spPr>
        <p:txBody>
          <a:bodyPr>
            <a:normAutofit fontScale="90000"/>
          </a:bodyPr>
          <a:lstStyle/>
          <a:p>
            <a:r>
              <a:rPr dirty="0"/>
              <a:t>Centroid-based Clustering</a:t>
            </a:r>
            <a:br>
              <a:rPr lang="en-US" dirty="0"/>
            </a:br>
            <a:r>
              <a:rPr lang="en-US" dirty="0"/>
              <a:t>works best on numerical data</a:t>
            </a:r>
            <a:endParaRPr dirty="0"/>
          </a:p>
        </p:txBody>
      </p:sp>
      <p:sp>
        <p:nvSpPr>
          <p:cNvPr id="318" name="Idea: a cluster is represented by a its cluster center, or centroid…"/>
          <p:cNvSpPr txBox="1">
            <a:spLocks noGrp="1"/>
          </p:cNvSpPr>
          <p:nvPr>
            <p:ph type="body" sz="half" idx="1"/>
          </p:nvPr>
        </p:nvSpPr>
        <p:spPr>
          <a:xfrm>
            <a:off x="508000" y="2171700"/>
            <a:ext cx="11988800" cy="2379282"/>
          </a:xfrm>
          <a:prstGeom prst="rect">
            <a:avLst/>
          </a:prstGeom>
        </p:spPr>
        <p:txBody>
          <a:bodyPr/>
          <a:lstStyle/>
          <a:p>
            <a:pPr marL="352425" indent="-352425" defTabSz="438150">
              <a:spcBef>
                <a:spcPts val="1800"/>
              </a:spcBef>
              <a:defRPr sz="2700"/>
            </a:pPr>
            <a:r>
              <a:t>Idea: a cluster is represented by a its cluster center, or </a:t>
            </a:r>
            <a:r>
              <a:rPr i="1"/>
              <a:t>centroid</a:t>
            </a:r>
          </a:p>
          <a:p>
            <a:pPr marL="352425" indent="-352425" defTabSz="438150">
              <a:spcBef>
                <a:spcPts val="1800"/>
              </a:spcBef>
              <a:defRPr sz="2700"/>
            </a:pPr>
            <a:r>
              <a:t>Centroid is NOT necessarily one of the instances; it is the geometric center of a group of points</a:t>
            </a:r>
          </a:p>
          <a:p>
            <a:pPr marL="352425" indent="-352425" defTabSz="438150">
              <a:spcBef>
                <a:spcPts val="1800"/>
              </a:spcBef>
              <a:defRPr sz="2700"/>
            </a:pPr>
            <a:r>
              <a:t>Applies to numeric data</a:t>
            </a:r>
          </a:p>
        </p:txBody>
      </p:sp>
      <p:sp>
        <p:nvSpPr>
          <p:cNvPr id="31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pic>
        <p:nvPicPr>
          <p:cNvPr id="320" name="dsfb_0611.png" descr="dsfb_0611.png"/>
          <p:cNvPicPr>
            <a:picLocks noChangeAspect="1"/>
          </p:cNvPicPr>
          <p:nvPr/>
        </p:nvPicPr>
        <p:blipFill>
          <a:blip r:embed="rId3">
            <a:extLst/>
          </a:blip>
          <a:stretch>
            <a:fillRect/>
          </a:stretch>
        </p:blipFill>
        <p:spPr>
          <a:xfrm>
            <a:off x="4154306" y="4815415"/>
            <a:ext cx="5098491" cy="4959351"/>
          </a:xfrm>
          <a:prstGeom prst="rect">
            <a:avLst/>
          </a:prstGeom>
          <a:ln w="12700">
            <a:miter lim="400000"/>
          </a:ln>
        </p:spPr>
      </p:pic>
    </p:spTree>
    <p:extLst>
      <p:ext uri="{BB962C8B-B14F-4D97-AF65-F5344CB8AC3E}">
        <p14:creationId xmlns:p14="http://schemas.microsoft.com/office/powerpoint/2010/main" val="17241406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Distance for Numeric data"/>
          <p:cNvSpPr txBox="1">
            <a:spLocks noGrp="1"/>
          </p:cNvSpPr>
          <p:nvPr>
            <p:ph type="title"/>
          </p:nvPr>
        </p:nvSpPr>
        <p:spPr>
          <a:prstGeom prst="rect">
            <a:avLst/>
          </a:prstGeom>
        </p:spPr>
        <p:txBody>
          <a:bodyPr/>
          <a:lstStyle/>
          <a:p>
            <a:r>
              <a:t>Distance for Numeric data</a:t>
            </a:r>
          </a:p>
        </p:txBody>
      </p:sp>
      <p:sp>
        <p:nvSpPr>
          <p:cNvPr id="166" name="Distances for numeric data:…"/>
          <p:cNvSpPr txBox="1">
            <a:spLocks noGrp="1"/>
          </p:cNvSpPr>
          <p:nvPr>
            <p:ph type="body" sz="half" idx="1"/>
          </p:nvPr>
        </p:nvSpPr>
        <p:spPr>
          <a:xfrm>
            <a:off x="508000" y="2178049"/>
            <a:ext cx="11988801" cy="3578838"/>
          </a:xfrm>
          <a:prstGeom prst="rect">
            <a:avLst/>
          </a:prstGeom>
        </p:spPr>
        <p:txBody>
          <a:bodyPr/>
          <a:lstStyle/>
          <a:p>
            <a:pPr marL="371221" indent="-371221" defTabSz="461518">
              <a:spcBef>
                <a:spcPts val="900"/>
              </a:spcBef>
              <a:defRPr sz="2844"/>
            </a:pPr>
            <a:r>
              <a:t>Distances for numeric data:</a:t>
            </a:r>
          </a:p>
          <a:p>
            <a:pPr marL="742442" lvl="1" indent="-371221" defTabSz="461518">
              <a:spcBef>
                <a:spcPts val="900"/>
              </a:spcBef>
              <a:defRPr sz="2844"/>
            </a:pPr>
            <a:r>
              <a:t>Euclidean distance </a:t>
            </a:r>
          </a:p>
          <a:p>
            <a:pPr marL="1113663" lvl="2" indent="-371221" defTabSz="461518">
              <a:spcBef>
                <a:spcPts val="900"/>
              </a:spcBef>
              <a:defRPr sz="2844"/>
            </a:pPr>
            <a:r>
              <a:t>Example: </a:t>
            </a:r>
          </a:p>
          <a:p>
            <a:pPr marL="742442" lvl="1" indent="-371221" defTabSz="461518">
              <a:spcBef>
                <a:spcPts val="900"/>
              </a:spcBef>
              <a:defRPr sz="2844"/>
            </a:pPr>
            <a:r>
              <a:t>Manhattan distance</a:t>
            </a:r>
          </a:p>
          <a:p>
            <a:pPr marL="1113663" lvl="2" indent="-371221" defTabSz="461518">
              <a:spcBef>
                <a:spcPts val="900"/>
              </a:spcBef>
              <a:defRPr sz="2844"/>
            </a:pPr>
            <a:r>
              <a:t>aka. taxicab metric</a:t>
            </a:r>
          </a:p>
          <a:p>
            <a:pPr marL="1113663" lvl="2" indent="-371221" defTabSz="461518">
              <a:spcBef>
                <a:spcPts val="900"/>
              </a:spcBef>
              <a:defRPr sz="2844"/>
            </a:pPr>
            <a:r>
              <a:t>Example: </a:t>
            </a:r>
          </a:p>
        </p:txBody>
      </p:sp>
      <p:sp>
        <p:nvSpPr>
          <p:cNvPr id="167"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pic>
        <p:nvPicPr>
          <p:cNvPr id="168" name="Image" descr="Image"/>
          <p:cNvPicPr>
            <a:picLocks noChangeAspect="1"/>
          </p:cNvPicPr>
          <p:nvPr/>
        </p:nvPicPr>
        <p:blipFill>
          <a:blip r:embed="rId3">
            <a:extLst/>
          </a:blip>
          <a:stretch>
            <a:fillRect/>
          </a:stretch>
        </p:blipFill>
        <p:spPr>
          <a:xfrm>
            <a:off x="4681266" y="2889249"/>
            <a:ext cx="1227438" cy="304801"/>
          </a:xfrm>
          <a:prstGeom prst="rect">
            <a:avLst/>
          </a:prstGeom>
          <a:ln w="12700">
            <a:miter lim="400000"/>
          </a:ln>
        </p:spPr>
      </p:pic>
      <p:pic>
        <p:nvPicPr>
          <p:cNvPr id="169" name="Image" descr="Image"/>
          <p:cNvPicPr>
            <a:picLocks noChangeAspect="1"/>
          </p:cNvPicPr>
          <p:nvPr/>
        </p:nvPicPr>
        <p:blipFill>
          <a:blip r:embed="rId4">
            <a:extLst/>
          </a:blip>
          <a:stretch>
            <a:fillRect/>
          </a:stretch>
        </p:blipFill>
        <p:spPr>
          <a:xfrm>
            <a:off x="4889364" y="4088848"/>
            <a:ext cx="1219201" cy="304801"/>
          </a:xfrm>
          <a:prstGeom prst="rect">
            <a:avLst/>
          </a:prstGeom>
          <a:ln w="12700">
            <a:miter lim="400000"/>
          </a:ln>
        </p:spPr>
      </p:pic>
      <p:pic>
        <p:nvPicPr>
          <p:cNvPr id="170" name="283px-Manhattan_distance.svg.png" descr="283px-Manhattan_distance.svg.png"/>
          <p:cNvPicPr>
            <a:picLocks noChangeAspect="1"/>
          </p:cNvPicPr>
          <p:nvPr/>
        </p:nvPicPr>
        <p:blipFill>
          <a:blip r:embed="rId5">
            <a:extLst/>
          </a:blip>
          <a:stretch>
            <a:fillRect/>
          </a:stretch>
        </p:blipFill>
        <p:spPr>
          <a:xfrm>
            <a:off x="9752590" y="2810593"/>
            <a:ext cx="2971136" cy="2971136"/>
          </a:xfrm>
          <a:prstGeom prst="rect">
            <a:avLst/>
          </a:prstGeom>
          <a:ln w="12700">
            <a:miter lim="400000"/>
          </a:ln>
        </p:spPr>
      </p:pic>
      <p:graphicFrame>
        <p:nvGraphicFramePr>
          <p:cNvPr id="171" name="Table"/>
          <p:cNvGraphicFramePr/>
          <p:nvPr/>
        </p:nvGraphicFramePr>
        <p:xfrm>
          <a:off x="813080" y="6570679"/>
          <a:ext cx="6203870" cy="2146788"/>
        </p:xfrm>
        <a:graphic>
          <a:graphicData uri="http://schemas.openxmlformats.org/drawingml/2006/table">
            <a:tbl>
              <a:tblPr firstRow="1" firstCol="1" bandRow="1">
                <a:tableStyleId>{4C3C2611-4C71-4FC5-86AE-919BDF0F9419}</a:tableStyleId>
              </a:tblPr>
              <a:tblGrid>
                <a:gridCol w="3519669">
                  <a:extLst>
                    <a:ext uri="{9D8B030D-6E8A-4147-A177-3AD203B41FA5}">
                      <a16:colId xmlns:a16="http://schemas.microsoft.com/office/drawing/2014/main" val="20000"/>
                    </a:ext>
                  </a:extLst>
                </a:gridCol>
                <a:gridCol w="1317954">
                  <a:extLst>
                    <a:ext uri="{9D8B030D-6E8A-4147-A177-3AD203B41FA5}">
                      <a16:colId xmlns:a16="http://schemas.microsoft.com/office/drawing/2014/main" val="20001"/>
                    </a:ext>
                  </a:extLst>
                </a:gridCol>
                <a:gridCol w="1366247">
                  <a:extLst>
                    <a:ext uri="{9D8B030D-6E8A-4147-A177-3AD203B41FA5}">
                      <a16:colId xmlns:a16="http://schemas.microsoft.com/office/drawing/2014/main" val="20002"/>
                    </a:ext>
                  </a:extLst>
                </a:gridCol>
              </a:tblGrid>
              <a:tr h="486833">
                <a:tc>
                  <a:txBody>
                    <a:bodyPr/>
                    <a:lstStyle/>
                    <a:p>
                      <a:pPr defTabSz="914400">
                        <a:defRPr sz="2300"/>
                      </a:pPr>
                      <a:endParaRPr/>
                    </a:p>
                  </a:txBody>
                  <a:tcPr marL="50800" marR="50800" marT="50800" marB="50800" anchor="ctr" horzOverflow="overflow"/>
                </a:tc>
                <a:tc>
                  <a:txBody>
                    <a:bodyPr/>
                    <a:lstStyle/>
                    <a:p>
                      <a:pPr defTabSz="914400">
                        <a:defRPr>
                          <a:solidFill>
                            <a:srgbClr val="000000"/>
                          </a:solidFill>
                        </a:defRPr>
                      </a:pPr>
                      <a:r>
                        <a:rPr sz="2300">
                          <a:solidFill>
                            <a:srgbClr val="FFFFFF"/>
                          </a:solidFill>
                        </a:rPr>
                        <a:t>Person A</a:t>
                      </a:r>
                    </a:p>
                  </a:txBody>
                  <a:tcPr marL="50800" marR="50800" marT="50800" marB="50800" anchor="ctr" horzOverflow="overflow"/>
                </a:tc>
                <a:tc>
                  <a:txBody>
                    <a:bodyPr/>
                    <a:lstStyle/>
                    <a:p>
                      <a:pPr defTabSz="914400">
                        <a:defRPr>
                          <a:solidFill>
                            <a:srgbClr val="000000"/>
                          </a:solidFill>
                        </a:defRPr>
                      </a:pPr>
                      <a:r>
                        <a:rPr sz="2300">
                          <a:solidFill>
                            <a:srgbClr val="FFFFFF"/>
                          </a:solidFill>
                        </a:rPr>
                        <a:t>Person B</a:t>
                      </a:r>
                    </a:p>
                  </a:txBody>
                  <a:tcPr marL="50800" marR="50800" marT="50800" marB="50800" anchor="ctr" horzOverflow="overflow"/>
                </a:tc>
                <a:extLst>
                  <a:ext uri="{0D108BD9-81ED-4DB2-BD59-A6C34878D82A}">
                    <a16:rowId xmlns:a16="http://schemas.microsoft.com/office/drawing/2014/main" val="10000"/>
                  </a:ext>
                </a:extLst>
              </a:tr>
              <a:tr h="429770">
                <a:tc>
                  <a:txBody>
                    <a:bodyPr/>
                    <a:lstStyle/>
                    <a:p>
                      <a:pPr defTabSz="914400">
                        <a:defRPr>
                          <a:solidFill>
                            <a:srgbClr val="000000"/>
                          </a:solidFill>
                        </a:defRPr>
                      </a:pPr>
                      <a:r>
                        <a:rPr sz="2300">
                          <a:solidFill>
                            <a:srgbClr val="FFFFFF"/>
                          </a:solidFill>
                        </a:rPr>
                        <a:t>Age</a:t>
                      </a:r>
                    </a:p>
                  </a:txBody>
                  <a:tcPr marL="50800" marR="50800" marT="50800" marB="50800" anchor="ctr" horzOverflow="overflow"/>
                </a:tc>
                <a:tc>
                  <a:txBody>
                    <a:bodyPr/>
                    <a:lstStyle/>
                    <a:p>
                      <a:pPr defTabSz="914400">
                        <a:defRPr>
                          <a:solidFill>
                            <a:srgbClr val="000000"/>
                          </a:solidFill>
                        </a:defRPr>
                      </a:pPr>
                      <a:r>
                        <a:rPr sz="2300">
                          <a:solidFill>
                            <a:srgbClr val="414141"/>
                          </a:solidFill>
                        </a:rPr>
                        <a:t>23</a:t>
                      </a:r>
                    </a:p>
                  </a:txBody>
                  <a:tcPr marL="50800" marR="50800" marT="50800" marB="50800" anchor="ctr" horzOverflow="overflow"/>
                </a:tc>
                <a:tc>
                  <a:txBody>
                    <a:bodyPr/>
                    <a:lstStyle/>
                    <a:p>
                      <a:pPr defTabSz="914400">
                        <a:defRPr>
                          <a:solidFill>
                            <a:srgbClr val="000000"/>
                          </a:solidFill>
                        </a:defRPr>
                      </a:pPr>
                      <a:r>
                        <a:rPr sz="2300">
                          <a:solidFill>
                            <a:srgbClr val="414141"/>
                          </a:solidFill>
                        </a:rPr>
                        <a:t>40</a:t>
                      </a:r>
                    </a:p>
                  </a:txBody>
                  <a:tcPr marL="50800" marR="50800" marT="50800" marB="50800" anchor="ctr" horzOverflow="overflow"/>
                </a:tc>
                <a:extLst>
                  <a:ext uri="{0D108BD9-81ED-4DB2-BD59-A6C34878D82A}">
                    <a16:rowId xmlns:a16="http://schemas.microsoft.com/office/drawing/2014/main" val="10001"/>
                  </a:ext>
                </a:extLst>
              </a:tr>
              <a:tr h="453009">
                <a:tc>
                  <a:txBody>
                    <a:bodyPr/>
                    <a:lstStyle/>
                    <a:p>
                      <a:pPr defTabSz="914400">
                        <a:defRPr>
                          <a:solidFill>
                            <a:srgbClr val="000000"/>
                          </a:solidFill>
                        </a:defRPr>
                      </a:pPr>
                      <a:r>
                        <a:rPr sz="2300">
                          <a:solidFill>
                            <a:srgbClr val="FFFFFF"/>
                          </a:solidFill>
                        </a:rPr>
                        <a:t>Years at current address</a:t>
                      </a:r>
                    </a:p>
                  </a:txBody>
                  <a:tcPr marL="50800" marR="50800" marT="50800" marB="50800" anchor="ctr" horzOverflow="overflow"/>
                </a:tc>
                <a:tc>
                  <a:txBody>
                    <a:bodyPr/>
                    <a:lstStyle/>
                    <a:p>
                      <a:pPr defTabSz="914400">
                        <a:defRPr>
                          <a:solidFill>
                            <a:srgbClr val="000000"/>
                          </a:solidFill>
                        </a:defRPr>
                      </a:pPr>
                      <a:r>
                        <a:rPr sz="2300">
                          <a:solidFill>
                            <a:srgbClr val="414141"/>
                          </a:solidFill>
                        </a:rPr>
                        <a:t>2</a:t>
                      </a:r>
                    </a:p>
                  </a:txBody>
                  <a:tcPr marL="50800" marR="50800" marT="50800" marB="50800" anchor="ctr" horzOverflow="overflow"/>
                </a:tc>
                <a:tc>
                  <a:txBody>
                    <a:bodyPr/>
                    <a:lstStyle/>
                    <a:p>
                      <a:pPr defTabSz="914400">
                        <a:defRPr>
                          <a:solidFill>
                            <a:srgbClr val="000000"/>
                          </a:solidFill>
                        </a:defRPr>
                      </a:pPr>
                      <a:r>
                        <a:rPr sz="2300">
                          <a:solidFill>
                            <a:srgbClr val="414141"/>
                          </a:solidFill>
                        </a:rPr>
                        <a:t>10</a:t>
                      </a:r>
                    </a:p>
                  </a:txBody>
                  <a:tcPr marL="50800" marR="50800" marT="50800" marB="50800" anchor="ctr" horzOverflow="overflow"/>
                </a:tc>
                <a:extLst>
                  <a:ext uri="{0D108BD9-81ED-4DB2-BD59-A6C34878D82A}">
                    <a16:rowId xmlns:a16="http://schemas.microsoft.com/office/drawing/2014/main" val="10002"/>
                  </a:ext>
                </a:extLst>
              </a:tr>
              <a:tr h="754826">
                <a:tc>
                  <a:txBody>
                    <a:bodyPr/>
                    <a:lstStyle/>
                    <a:p>
                      <a:pPr defTabSz="914400">
                        <a:defRPr>
                          <a:solidFill>
                            <a:srgbClr val="000000"/>
                          </a:solidFill>
                        </a:defRPr>
                      </a:pPr>
                      <a:r>
                        <a:rPr sz="2300">
                          <a:solidFill>
                            <a:srgbClr val="FFFFFF"/>
                          </a:solidFill>
                        </a:rPr>
                        <a:t>Yrs in the loyalty program</a:t>
                      </a:r>
                    </a:p>
                  </a:txBody>
                  <a:tcPr marL="50800" marR="50800" marT="50800" marB="50800" anchor="ctr" horzOverflow="overflow"/>
                </a:tc>
                <a:tc>
                  <a:txBody>
                    <a:bodyPr/>
                    <a:lstStyle/>
                    <a:p>
                      <a:pPr defTabSz="914400">
                        <a:defRPr>
                          <a:solidFill>
                            <a:srgbClr val="000000"/>
                          </a:solidFill>
                        </a:defRPr>
                      </a:pPr>
                      <a:r>
                        <a:rPr sz="2300">
                          <a:solidFill>
                            <a:srgbClr val="414141"/>
                          </a:solidFill>
                        </a:rPr>
                        <a:t>2</a:t>
                      </a:r>
                    </a:p>
                  </a:txBody>
                  <a:tcPr marL="50800" marR="50800" marT="50800" marB="50800" anchor="ctr" horzOverflow="overflow"/>
                </a:tc>
                <a:tc>
                  <a:txBody>
                    <a:bodyPr/>
                    <a:lstStyle/>
                    <a:p>
                      <a:pPr defTabSz="914400">
                        <a:defRPr>
                          <a:solidFill>
                            <a:srgbClr val="000000"/>
                          </a:solidFill>
                        </a:defRPr>
                      </a:pPr>
                      <a:r>
                        <a:rPr sz="2300">
                          <a:solidFill>
                            <a:srgbClr val="414141"/>
                          </a:solidFill>
                        </a:rPr>
                        <a:t>1</a:t>
                      </a:r>
                    </a:p>
                  </a:txBody>
                  <a:tcPr marL="50800" marR="50800" marT="50800" marB="50800" anchor="ctr" horzOverflow="overflow"/>
                </a:tc>
                <a:extLst>
                  <a:ext uri="{0D108BD9-81ED-4DB2-BD59-A6C34878D82A}">
                    <a16:rowId xmlns:a16="http://schemas.microsoft.com/office/drawing/2014/main" val="10003"/>
                  </a:ext>
                </a:extLst>
              </a:tr>
            </a:tbl>
          </a:graphicData>
        </a:graphic>
      </p:graphicFrame>
      <p:pic>
        <p:nvPicPr>
          <p:cNvPr id="172" name="Image" descr="Image"/>
          <p:cNvPicPr>
            <a:picLocks/>
          </p:cNvPicPr>
          <p:nvPr/>
        </p:nvPicPr>
        <p:blipFill>
          <a:blip r:embed="rId6">
            <a:extLst/>
          </a:blip>
          <a:stretch>
            <a:fillRect/>
          </a:stretch>
        </p:blipFill>
        <p:spPr>
          <a:xfrm>
            <a:off x="3517899" y="3480674"/>
            <a:ext cx="5969001" cy="400313"/>
          </a:xfrm>
          <a:prstGeom prst="rect">
            <a:avLst/>
          </a:prstGeom>
          <a:ln w="12700">
            <a:miter lim="400000"/>
          </a:ln>
        </p:spPr>
      </p:pic>
      <p:pic>
        <p:nvPicPr>
          <p:cNvPr id="173" name="Image" descr="Image"/>
          <p:cNvPicPr>
            <a:picLocks noChangeAspect="1"/>
          </p:cNvPicPr>
          <p:nvPr/>
        </p:nvPicPr>
        <p:blipFill>
          <a:blip r:embed="rId7">
            <a:extLst/>
          </a:blip>
          <a:stretch>
            <a:fillRect/>
          </a:stretch>
        </p:blipFill>
        <p:spPr>
          <a:xfrm>
            <a:off x="3809218" y="5288446"/>
            <a:ext cx="5386364" cy="289674"/>
          </a:xfrm>
          <a:prstGeom prst="rect">
            <a:avLst/>
          </a:prstGeom>
          <a:ln w="12700">
            <a:miter lim="400000"/>
          </a:ln>
        </p:spPr>
      </p:pic>
      <p:pic>
        <p:nvPicPr>
          <p:cNvPr id="174" name="dsfb_0601.png" descr="dsfb_0601.png"/>
          <p:cNvPicPr>
            <a:picLocks noChangeAspect="1"/>
          </p:cNvPicPr>
          <p:nvPr/>
        </p:nvPicPr>
        <p:blipFill>
          <a:blip r:embed="rId8">
            <a:extLst/>
          </a:blip>
          <a:stretch>
            <a:fillRect/>
          </a:stretch>
        </p:blipFill>
        <p:spPr>
          <a:xfrm>
            <a:off x="7729653" y="6469695"/>
            <a:ext cx="4874933" cy="2326408"/>
          </a:xfrm>
          <a:prstGeom prst="rect">
            <a:avLst/>
          </a:prstGeom>
          <a:ln w="12700">
            <a:miter lim="400000"/>
          </a:ln>
        </p:spPr>
      </p:pic>
    </p:spTree>
    <p:extLst>
      <p:ext uri="{BB962C8B-B14F-4D97-AF65-F5344CB8AC3E}">
        <p14:creationId xmlns:p14="http://schemas.microsoft.com/office/powerpoint/2010/main" val="57206358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6">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66">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66">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66">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66">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68"/>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69"/>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build="p" bldLvl="5" animBg="1" advAuto="0"/>
      <p:bldP spid="168" grpId="0" animBg="1" advAuto="0"/>
      <p:bldP spid="169" grpId="0" animBg="1" advAuto="0"/>
      <p:bldP spid="170"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K-means Clustering"/>
          <p:cNvSpPr txBox="1">
            <a:spLocks noGrp="1"/>
          </p:cNvSpPr>
          <p:nvPr>
            <p:ph type="title"/>
          </p:nvPr>
        </p:nvSpPr>
        <p:spPr>
          <a:prstGeom prst="rect">
            <a:avLst/>
          </a:prstGeom>
        </p:spPr>
        <p:txBody>
          <a:bodyPr/>
          <a:lstStyle/>
          <a:p>
            <a:r>
              <a:t>K-means Clustering</a:t>
            </a:r>
          </a:p>
        </p:txBody>
      </p:sp>
      <p:sp>
        <p:nvSpPr>
          <p:cNvPr id="325" name="the “means” are the centroids = arithmetic means (averages) of the values along each dimension for the instances in the cluster…"/>
          <p:cNvSpPr txBox="1">
            <a:spLocks noGrp="1"/>
          </p:cNvSpPr>
          <p:nvPr>
            <p:ph type="body" sz="quarter" idx="1"/>
          </p:nvPr>
        </p:nvSpPr>
        <p:spPr>
          <a:xfrm>
            <a:off x="508000" y="2178050"/>
            <a:ext cx="11988800" cy="1701674"/>
          </a:xfrm>
          <a:prstGeom prst="rect">
            <a:avLst/>
          </a:prstGeom>
        </p:spPr>
        <p:txBody>
          <a:bodyPr/>
          <a:lstStyle/>
          <a:p>
            <a:pPr marL="352425" indent="-352425" defTabSz="438150">
              <a:spcBef>
                <a:spcPts val="1800"/>
              </a:spcBef>
              <a:defRPr sz="2700"/>
            </a:pPr>
            <a:r>
              <a:t>the “means” are the centroids = arithmetic means (averages) of the values along each dimension for the instances in the cluster</a:t>
            </a:r>
          </a:p>
          <a:p>
            <a:pPr marL="352425" indent="-352425" defTabSz="438150">
              <a:spcBef>
                <a:spcPts val="1800"/>
              </a:spcBef>
              <a:defRPr sz="2700"/>
            </a:pPr>
            <a:r>
              <a:t>the “K” is the number of clusters </a:t>
            </a:r>
          </a:p>
        </p:txBody>
      </p:sp>
      <p:sp>
        <p:nvSpPr>
          <p:cNvPr id="326" name="Slide Number"/>
          <p:cNvSpPr txBox="1">
            <a:spLocks noGrp="1"/>
          </p:cNvSpPr>
          <p:nvPr>
            <p:ph type="sldNum" sz="quarter" idx="2"/>
          </p:nvPr>
        </p:nvSpPr>
        <p:spPr>
          <a:xfrm>
            <a:off x="6330850" y="9258300"/>
            <a:ext cx="330400"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pic>
        <p:nvPicPr>
          <p:cNvPr id="327" name="dsfb_0611.png" descr="dsfb_0611.png"/>
          <p:cNvPicPr>
            <a:picLocks noChangeAspect="1"/>
          </p:cNvPicPr>
          <p:nvPr/>
        </p:nvPicPr>
        <p:blipFill>
          <a:blip r:embed="rId3">
            <a:extLst/>
          </a:blip>
          <a:stretch>
            <a:fillRect/>
          </a:stretch>
        </p:blipFill>
        <p:spPr>
          <a:xfrm>
            <a:off x="3953155" y="4089336"/>
            <a:ext cx="5098491" cy="4959351"/>
          </a:xfrm>
          <a:prstGeom prst="rect">
            <a:avLst/>
          </a:prstGeom>
          <a:ln w="12700">
            <a:miter lim="400000"/>
          </a:ln>
        </p:spPr>
      </p:pic>
    </p:spTree>
    <p:extLst>
      <p:ext uri="{BB962C8B-B14F-4D97-AF65-F5344CB8AC3E}">
        <p14:creationId xmlns:p14="http://schemas.microsoft.com/office/powerpoint/2010/main" val="151532427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When to use clustering?"/>
          <p:cNvSpPr txBox="1">
            <a:spLocks noGrp="1"/>
          </p:cNvSpPr>
          <p:nvPr>
            <p:ph type="title"/>
          </p:nvPr>
        </p:nvSpPr>
        <p:spPr>
          <a:prstGeom prst="rect">
            <a:avLst/>
          </a:prstGeom>
        </p:spPr>
        <p:txBody>
          <a:bodyPr/>
          <a:lstStyle/>
          <a:p>
            <a:r>
              <a:t>When to use clustering?</a:t>
            </a:r>
          </a:p>
        </p:txBody>
      </p:sp>
      <p:sp>
        <p:nvSpPr>
          <p:cNvPr id="346" name="to perform segmentation, be it customer, product or store. We have already talked about customer segmentation using cluster analysis in the example above. Similarly products can be clustered together into hierarchical groups based on their attributes like use, size, brand, flavor etc; stores with similar characteristics – similar sales, size, customer base etc, can be clustered together.…"/>
          <p:cNvSpPr txBox="1">
            <a:spLocks noGrp="1"/>
          </p:cNvSpPr>
          <p:nvPr>
            <p:ph type="body" idx="1"/>
          </p:nvPr>
        </p:nvSpPr>
        <p:spPr>
          <a:prstGeom prst="rect">
            <a:avLst/>
          </a:prstGeom>
        </p:spPr>
        <p:txBody>
          <a:bodyPr/>
          <a:lstStyle/>
          <a:p>
            <a:pPr marL="258445" indent="-258445" defTabSz="321310">
              <a:spcBef>
                <a:spcPts val="1300"/>
              </a:spcBef>
              <a:defRPr sz="1980"/>
            </a:pPr>
            <a:r>
              <a:t>to </a:t>
            </a:r>
            <a:r>
              <a:rPr b="1"/>
              <a:t>perform segmentation</a:t>
            </a:r>
            <a:r>
              <a:t>, be it customer, product or store. We have already talked about customer segmentation using cluster analysis in the example above. Similarly products can be clustered together into hierarchical groups based on their attributes like use, size, brand, flavor etc; stores with similar characteristics – similar sales, size, customer base etc, can be clustered together.</a:t>
            </a:r>
          </a:p>
          <a:p>
            <a:pPr marL="258445" indent="-258445" defTabSz="321310">
              <a:spcBef>
                <a:spcPts val="1300"/>
              </a:spcBef>
              <a:defRPr sz="1980"/>
            </a:pPr>
            <a:r>
              <a:t>for </a:t>
            </a:r>
            <a:r>
              <a:rPr b="1"/>
              <a:t>anomaly detection</a:t>
            </a:r>
            <a:r>
              <a:t>, for example, identifying fraud transactions. Cluster detection methods can be used on a sample containing only good transactions to determine the shape and size of the “normal” cluster. When a transaction comes along that falls outside the cluster for any reason, it is suspect. This approach has been used in medicine to detect the presence of abnormal cells in tissue samples and in telecommunications to detect calling patterns indicative of fraud.</a:t>
            </a:r>
          </a:p>
          <a:p>
            <a:pPr marL="258445" indent="-258445" defTabSz="321310">
              <a:spcBef>
                <a:spcPts val="1300"/>
              </a:spcBef>
              <a:defRPr sz="1980"/>
            </a:pPr>
            <a:r>
              <a:t>to </a:t>
            </a:r>
            <a:r>
              <a:rPr b="1"/>
              <a:t>break large set of data into smaller groups that are more amenable to other techniques. </a:t>
            </a:r>
            <a:r>
              <a:t>For example, logistic regression results can be improved by performing it separately on smaller clusters that behave differently and may follow slightly different distributions.</a:t>
            </a:r>
          </a:p>
          <a:p>
            <a:pPr marL="258445" indent="-258445" defTabSz="321310">
              <a:spcBef>
                <a:spcPts val="1300"/>
              </a:spcBef>
              <a:defRPr sz="1980"/>
            </a:pPr>
            <a:r>
              <a:t>In summary, clustering is a powerful technique to explore patterns structures within data and has wide applications is business analytics. There are various methods for clustering. An analyst should be familiar with multiple clustering algorithms and should be able to apply the most relevant technique as per the business needs.</a:t>
            </a:r>
          </a:p>
        </p:txBody>
      </p:sp>
      <p:sp>
        <p:nvSpPr>
          <p:cNvPr id="34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Tree>
    <p:extLst>
      <p:ext uri="{BB962C8B-B14F-4D97-AF65-F5344CB8AC3E}">
        <p14:creationId xmlns:p14="http://schemas.microsoft.com/office/powerpoint/2010/main" val="140107783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K-means Algorithm"/>
          <p:cNvSpPr txBox="1">
            <a:spLocks noGrp="1"/>
          </p:cNvSpPr>
          <p:nvPr>
            <p:ph type="title"/>
          </p:nvPr>
        </p:nvSpPr>
        <p:spPr>
          <a:prstGeom prst="rect">
            <a:avLst/>
          </a:prstGeom>
        </p:spPr>
        <p:txBody>
          <a:bodyPr/>
          <a:lstStyle/>
          <a:p>
            <a:r>
              <a:t>K-means Algorithm</a:t>
            </a:r>
          </a:p>
        </p:txBody>
      </p:sp>
      <p:sp>
        <p:nvSpPr>
          <p:cNvPr id="330" name="Method:…"/>
          <p:cNvSpPr txBox="1">
            <a:spLocks noGrp="1"/>
          </p:cNvSpPr>
          <p:nvPr>
            <p:ph type="body" idx="1"/>
          </p:nvPr>
        </p:nvSpPr>
        <p:spPr>
          <a:xfrm>
            <a:off x="406400" y="2641600"/>
            <a:ext cx="12291378" cy="6096000"/>
          </a:xfrm>
          <a:prstGeom prst="rect">
            <a:avLst/>
          </a:prstGeom>
        </p:spPr>
        <p:txBody>
          <a:bodyPr/>
          <a:lstStyle/>
          <a:p>
            <a:pPr marL="446404" indent="-446404" defTabSz="554990">
              <a:spcBef>
                <a:spcPts val="2200"/>
              </a:spcBef>
              <a:defRPr sz="3420"/>
            </a:pPr>
            <a:r>
              <a:t>Method:</a:t>
            </a:r>
          </a:p>
          <a:p>
            <a:pPr marL="892809" lvl="1" indent="-446404" defTabSz="554990">
              <a:spcBef>
                <a:spcPts val="2200"/>
              </a:spcBef>
              <a:defRPr sz="3420"/>
            </a:pPr>
            <a:r>
              <a:t>Arbitrarily choose k objects as the initial cluster centers</a:t>
            </a:r>
          </a:p>
          <a:p>
            <a:pPr marL="892809" lvl="1" indent="-446404" defTabSz="554990">
              <a:spcBef>
                <a:spcPts val="2200"/>
              </a:spcBef>
              <a:defRPr sz="3420"/>
            </a:pPr>
            <a:r>
              <a:t>repeat</a:t>
            </a:r>
          </a:p>
          <a:p>
            <a:pPr marL="1339214" lvl="2" indent="-446404" defTabSz="554990">
              <a:spcBef>
                <a:spcPts val="2200"/>
              </a:spcBef>
              <a:defRPr sz="3420"/>
            </a:pPr>
            <a:r>
              <a:t>reassign each object to the closest cluster based on the cluster centers</a:t>
            </a:r>
          </a:p>
          <a:p>
            <a:pPr marL="1339214" lvl="2" indent="-446404" defTabSz="554990">
              <a:spcBef>
                <a:spcPts val="2200"/>
              </a:spcBef>
              <a:defRPr sz="3420"/>
            </a:pPr>
            <a:r>
              <a:t>update the cluster centers, i.e., calculate the mean value of the objects in each cluster</a:t>
            </a:r>
          </a:p>
          <a:p>
            <a:pPr marL="1339214" lvl="2" indent="-446404" defTabSz="554990">
              <a:spcBef>
                <a:spcPts val="2200"/>
              </a:spcBef>
              <a:defRPr sz="3420"/>
            </a:pPr>
            <a:r>
              <a:t>until no change</a:t>
            </a:r>
          </a:p>
        </p:txBody>
      </p:sp>
      <p:sp>
        <p:nvSpPr>
          <p:cNvPr id="33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Tree>
    <p:extLst>
      <p:ext uri="{BB962C8B-B14F-4D97-AF65-F5344CB8AC3E}">
        <p14:creationId xmlns:p14="http://schemas.microsoft.com/office/powerpoint/2010/main" val="104653695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K-means Clustering Example"/>
          <p:cNvSpPr txBox="1">
            <a:spLocks noGrp="1"/>
          </p:cNvSpPr>
          <p:nvPr>
            <p:ph type="title"/>
          </p:nvPr>
        </p:nvSpPr>
        <p:spPr>
          <a:prstGeom prst="rect">
            <a:avLst/>
          </a:prstGeom>
        </p:spPr>
        <p:txBody>
          <a:bodyPr/>
          <a:lstStyle/>
          <a:p>
            <a:r>
              <a:t>K-means Clustering Example</a:t>
            </a:r>
          </a:p>
        </p:txBody>
      </p:sp>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pic>
        <p:nvPicPr>
          <p:cNvPr id="335" name="Screenshot 2016-10-25 22.58.07.png" descr="Screenshot 2016-10-25 22.58.07.png"/>
          <p:cNvPicPr>
            <a:picLocks noChangeAspect="1"/>
          </p:cNvPicPr>
          <p:nvPr/>
        </p:nvPicPr>
        <p:blipFill>
          <a:blip r:embed="rId2">
            <a:extLst/>
          </a:blip>
          <a:stretch>
            <a:fillRect/>
          </a:stretch>
        </p:blipFill>
        <p:spPr>
          <a:xfrm>
            <a:off x="4458736" y="3041360"/>
            <a:ext cx="8302276" cy="5962960"/>
          </a:xfrm>
          <a:prstGeom prst="rect">
            <a:avLst/>
          </a:prstGeom>
          <a:ln w="12700">
            <a:miter lim="400000"/>
          </a:ln>
        </p:spPr>
      </p:pic>
      <p:pic>
        <p:nvPicPr>
          <p:cNvPr id="336" name="Screenshot 2016-10-25 22.58.17.png" descr="Screenshot 2016-10-25 22.58.17.png"/>
          <p:cNvPicPr>
            <a:picLocks noChangeAspect="1"/>
          </p:cNvPicPr>
          <p:nvPr/>
        </p:nvPicPr>
        <p:blipFill>
          <a:blip r:embed="rId3">
            <a:extLst/>
          </a:blip>
          <a:stretch>
            <a:fillRect/>
          </a:stretch>
        </p:blipFill>
        <p:spPr>
          <a:xfrm>
            <a:off x="4440474" y="3048538"/>
            <a:ext cx="8338800" cy="5720004"/>
          </a:xfrm>
          <a:prstGeom prst="rect">
            <a:avLst/>
          </a:prstGeom>
          <a:ln w="12700">
            <a:miter lim="400000"/>
          </a:ln>
        </p:spPr>
      </p:pic>
      <p:pic>
        <p:nvPicPr>
          <p:cNvPr id="337" name="Screenshot 2016-10-25 22.58.32.png" descr="Screenshot 2016-10-25 22.58.32.png"/>
          <p:cNvPicPr>
            <a:picLocks noChangeAspect="1"/>
          </p:cNvPicPr>
          <p:nvPr/>
        </p:nvPicPr>
        <p:blipFill>
          <a:blip r:embed="rId4">
            <a:extLst/>
          </a:blip>
          <a:stretch>
            <a:fillRect/>
          </a:stretch>
        </p:blipFill>
        <p:spPr>
          <a:xfrm>
            <a:off x="4471010" y="3048538"/>
            <a:ext cx="8277729" cy="5720004"/>
          </a:xfrm>
          <a:prstGeom prst="rect">
            <a:avLst/>
          </a:prstGeom>
          <a:ln w="12700">
            <a:miter lim="400000"/>
          </a:ln>
        </p:spPr>
      </p:pic>
      <p:sp>
        <p:nvSpPr>
          <p:cNvPr id="338" name="Arbitrarily choose k objects as the initial cluster centers…"/>
          <p:cNvSpPr txBox="1">
            <a:spLocks noGrp="1"/>
          </p:cNvSpPr>
          <p:nvPr>
            <p:ph type="body" sz="quarter" idx="1"/>
          </p:nvPr>
        </p:nvSpPr>
        <p:spPr>
          <a:xfrm>
            <a:off x="391088" y="3567403"/>
            <a:ext cx="3888444" cy="4218993"/>
          </a:xfrm>
          <a:prstGeom prst="rect">
            <a:avLst/>
          </a:prstGeom>
        </p:spPr>
        <p:txBody>
          <a:bodyPr/>
          <a:lstStyle/>
          <a:p>
            <a:pPr marL="390016" indent="-390016" defTabSz="484886">
              <a:spcBef>
                <a:spcPts val="900"/>
              </a:spcBef>
              <a:defRPr sz="2988"/>
            </a:pPr>
            <a:r>
              <a:t>Arbitrarily choose k objects as the initial cluster centers</a:t>
            </a:r>
          </a:p>
          <a:p>
            <a:pPr marL="390016" indent="-390016" defTabSz="484886">
              <a:spcBef>
                <a:spcPts val="900"/>
              </a:spcBef>
              <a:defRPr sz="2988"/>
            </a:pPr>
            <a:r>
              <a:t>repeat</a:t>
            </a:r>
          </a:p>
          <a:p>
            <a:pPr marL="780033" lvl="1" indent="-390016" defTabSz="484886">
              <a:spcBef>
                <a:spcPts val="900"/>
              </a:spcBef>
              <a:defRPr sz="2988" b="1"/>
            </a:pPr>
            <a:r>
              <a:t>reassign</a:t>
            </a:r>
          </a:p>
          <a:p>
            <a:pPr marL="780033" lvl="1" indent="-390016" defTabSz="484886">
              <a:spcBef>
                <a:spcPts val="900"/>
              </a:spcBef>
              <a:defRPr sz="2988" b="1"/>
            </a:pPr>
            <a:r>
              <a:t>update</a:t>
            </a:r>
          </a:p>
          <a:p>
            <a:pPr marL="390016" indent="-390016" defTabSz="484886">
              <a:spcBef>
                <a:spcPts val="900"/>
              </a:spcBef>
              <a:defRPr sz="2988"/>
            </a:pPr>
            <a:r>
              <a:t>until no change</a:t>
            </a:r>
          </a:p>
        </p:txBody>
      </p:sp>
      <p:pic>
        <p:nvPicPr>
          <p:cNvPr id="339" name="Screenshot 2016-10-25 22.58.48.png" descr="Screenshot 2016-10-25 22.58.48.png"/>
          <p:cNvPicPr>
            <a:picLocks noChangeAspect="1"/>
          </p:cNvPicPr>
          <p:nvPr/>
        </p:nvPicPr>
        <p:blipFill>
          <a:blip r:embed="rId5">
            <a:extLst/>
          </a:blip>
          <a:stretch>
            <a:fillRect/>
          </a:stretch>
        </p:blipFill>
        <p:spPr>
          <a:xfrm>
            <a:off x="4472019" y="2985173"/>
            <a:ext cx="8227024" cy="5846734"/>
          </a:xfrm>
          <a:prstGeom prst="rect">
            <a:avLst/>
          </a:prstGeom>
          <a:ln w="12700">
            <a:miter lim="400000"/>
          </a:ln>
        </p:spPr>
      </p:pic>
      <p:pic>
        <p:nvPicPr>
          <p:cNvPr id="340" name="Screenshot 2016-10-25 22.59.48.png" descr="Screenshot 2016-10-25 22.59.48.png"/>
          <p:cNvPicPr>
            <a:picLocks noChangeAspect="1"/>
          </p:cNvPicPr>
          <p:nvPr/>
        </p:nvPicPr>
        <p:blipFill>
          <a:blip r:embed="rId6">
            <a:extLst/>
          </a:blip>
          <a:stretch>
            <a:fillRect/>
          </a:stretch>
        </p:blipFill>
        <p:spPr>
          <a:xfrm>
            <a:off x="4475881" y="3028680"/>
            <a:ext cx="8267986" cy="5759720"/>
          </a:xfrm>
          <a:prstGeom prst="rect">
            <a:avLst/>
          </a:prstGeom>
          <a:ln w="12700">
            <a:miter lim="400000"/>
          </a:ln>
        </p:spPr>
      </p:pic>
      <p:pic>
        <p:nvPicPr>
          <p:cNvPr id="341" name="Screenshot 2016-10-25 22.59.59.png" descr="Screenshot 2016-10-25 22.59.59.png"/>
          <p:cNvPicPr>
            <a:picLocks noChangeAspect="1"/>
          </p:cNvPicPr>
          <p:nvPr/>
        </p:nvPicPr>
        <p:blipFill>
          <a:blip r:embed="rId7">
            <a:extLst/>
          </a:blip>
          <a:stretch>
            <a:fillRect/>
          </a:stretch>
        </p:blipFill>
        <p:spPr>
          <a:xfrm>
            <a:off x="4475400" y="3041360"/>
            <a:ext cx="8268949" cy="5962960"/>
          </a:xfrm>
          <a:prstGeom prst="rect">
            <a:avLst/>
          </a:prstGeom>
          <a:ln w="12700">
            <a:miter lim="400000"/>
          </a:ln>
        </p:spPr>
      </p:pic>
      <p:pic>
        <p:nvPicPr>
          <p:cNvPr id="342" name="Screenshot 2016-10-25 23.00.45.png" descr="Screenshot 2016-10-25 23.00.45.png"/>
          <p:cNvPicPr>
            <a:picLocks noChangeAspect="1"/>
          </p:cNvPicPr>
          <p:nvPr/>
        </p:nvPicPr>
        <p:blipFill>
          <a:blip r:embed="rId8">
            <a:extLst/>
          </a:blip>
          <a:stretch>
            <a:fillRect/>
          </a:stretch>
        </p:blipFill>
        <p:spPr>
          <a:xfrm>
            <a:off x="4475881" y="3112947"/>
            <a:ext cx="8267986" cy="5591187"/>
          </a:xfrm>
          <a:prstGeom prst="rect">
            <a:avLst/>
          </a:prstGeom>
          <a:ln w="12700">
            <a:miter lim="400000"/>
          </a:ln>
        </p:spPr>
      </p:pic>
      <p:pic>
        <p:nvPicPr>
          <p:cNvPr id="343" name="Screenshot 2016-10-25 23.01.18.png" descr="Screenshot 2016-10-25 23.01.18.png"/>
          <p:cNvPicPr>
            <a:picLocks noChangeAspect="1"/>
          </p:cNvPicPr>
          <p:nvPr/>
        </p:nvPicPr>
        <p:blipFill>
          <a:blip r:embed="rId9">
            <a:extLst/>
          </a:blip>
          <a:stretch>
            <a:fillRect/>
          </a:stretch>
        </p:blipFill>
        <p:spPr>
          <a:xfrm>
            <a:off x="4466761" y="3162694"/>
            <a:ext cx="8237540" cy="5491692"/>
          </a:xfrm>
          <a:prstGeom prst="rect">
            <a:avLst/>
          </a:prstGeom>
          <a:ln w="12700">
            <a:miter lim="400000"/>
          </a:ln>
        </p:spPr>
      </p:pic>
    </p:spTree>
    <p:extLst>
      <p:ext uri="{BB962C8B-B14F-4D97-AF65-F5344CB8AC3E}">
        <p14:creationId xmlns:p14="http://schemas.microsoft.com/office/powerpoint/2010/main" val="125560098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advAuto="0"/>
      <p:bldP spid="337" grpId="0" animBg="1" advAuto="0"/>
      <p:bldP spid="339" grpId="0" animBg="1" advAuto="0"/>
      <p:bldP spid="340" grpId="0" animBg="1" advAuto="0"/>
      <p:bldP spid="341" grpId="0" animBg="1" advAuto="0"/>
      <p:bldP spid="342" grpId="0" animBg="1" advAuto="0"/>
      <p:bldP spid="343"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An Example on 90 data points"/>
          <p:cNvSpPr txBox="1">
            <a:spLocks noGrp="1"/>
          </p:cNvSpPr>
          <p:nvPr>
            <p:ph type="title"/>
          </p:nvPr>
        </p:nvSpPr>
        <p:spPr>
          <a:xfrm>
            <a:off x="673100" y="749588"/>
            <a:ext cx="11988800" cy="1219200"/>
          </a:xfrm>
          <a:prstGeom prst="rect">
            <a:avLst/>
          </a:prstGeom>
        </p:spPr>
        <p:txBody>
          <a:bodyPr/>
          <a:lstStyle/>
          <a:p>
            <a:r>
              <a:rPr dirty="0">
                <a:hlinkClick r:id="rId2"/>
              </a:rPr>
              <a:t>An Example on 90 data points</a:t>
            </a:r>
            <a:endParaRPr dirty="0"/>
          </a:p>
        </p:txBody>
      </p:sp>
      <p:sp>
        <p:nvSpPr>
          <p:cNvPr id="34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22</a:t>
            </a:fld>
            <a:endParaRPr/>
          </a:p>
        </p:txBody>
      </p:sp>
      <p:pic>
        <p:nvPicPr>
          <p:cNvPr id="347" name="dsfb_0612.png" descr="dsfb_0612.png"/>
          <p:cNvPicPr>
            <a:picLocks noChangeAspect="1"/>
          </p:cNvPicPr>
          <p:nvPr/>
        </p:nvPicPr>
        <p:blipFill>
          <a:blip r:embed="rId3">
            <a:extLst/>
          </a:blip>
          <a:stretch>
            <a:fillRect/>
          </a:stretch>
        </p:blipFill>
        <p:spPr>
          <a:xfrm>
            <a:off x="2260600" y="2689669"/>
            <a:ext cx="8483600" cy="6388101"/>
          </a:xfrm>
          <a:prstGeom prst="rect">
            <a:avLst/>
          </a:prstGeom>
          <a:ln w="12700">
            <a:miter lim="400000"/>
          </a:ln>
        </p:spPr>
      </p:pic>
      <p:grpSp>
        <p:nvGrpSpPr>
          <p:cNvPr id="354" name="Group"/>
          <p:cNvGrpSpPr/>
          <p:nvPr/>
        </p:nvGrpSpPr>
        <p:grpSpPr>
          <a:xfrm>
            <a:off x="2260600" y="2689669"/>
            <a:ext cx="8483600" cy="6388101"/>
            <a:chOff x="0" y="0"/>
            <a:chExt cx="8483600" cy="6388100"/>
          </a:xfrm>
        </p:grpSpPr>
        <p:grpSp>
          <p:nvGrpSpPr>
            <p:cNvPr id="352" name="Group"/>
            <p:cNvGrpSpPr/>
            <p:nvPr/>
          </p:nvGrpSpPr>
          <p:grpSpPr>
            <a:xfrm>
              <a:off x="0" y="0"/>
              <a:ext cx="8483600" cy="6388100"/>
              <a:chOff x="0" y="0"/>
              <a:chExt cx="8483600" cy="6388100"/>
            </a:xfrm>
          </p:grpSpPr>
          <p:pic>
            <p:nvPicPr>
              <p:cNvPr id="348" name="dsfb_0613.png" descr="dsfb_0613.png"/>
              <p:cNvPicPr>
                <a:picLocks noChangeAspect="1"/>
              </p:cNvPicPr>
              <p:nvPr/>
            </p:nvPicPr>
            <p:blipFill>
              <a:blip r:embed="rId4">
                <a:extLst/>
              </a:blip>
              <a:stretch>
                <a:fillRect/>
              </a:stretch>
            </p:blipFill>
            <p:spPr>
              <a:xfrm>
                <a:off x="0" y="0"/>
                <a:ext cx="8483600" cy="6388100"/>
              </a:xfrm>
              <a:prstGeom prst="rect">
                <a:avLst/>
              </a:prstGeom>
              <a:ln w="12700" cap="flat">
                <a:noFill/>
                <a:miter lim="400000"/>
              </a:ln>
              <a:effectLst/>
            </p:spPr>
          </p:pic>
          <p:sp>
            <p:nvSpPr>
              <p:cNvPr id="349" name="Rectangle"/>
              <p:cNvSpPr/>
              <p:nvPr/>
            </p:nvSpPr>
            <p:spPr>
              <a:xfrm>
                <a:off x="4521106" y="4450719"/>
                <a:ext cx="176757" cy="200026"/>
              </a:xfrm>
              <a:prstGeom prst="rect">
                <a:avLst/>
              </a:prstGeom>
              <a:blipFill rotWithShape="1">
                <a:blip r:embed="rId5"/>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0" name="Rectangle"/>
              <p:cNvSpPr/>
              <p:nvPr/>
            </p:nvSpPr>
            <p:spPr>
              <a:xfrm>
                <a:off x="5319551" y="2291951"/>
                <a:ext cx="176756" cy="200026"/>
              </a:xfrm>
              <a:prstGeom prst="rect">
                <a:avLst/>
              </a:prstGeom>
              <a:blipFill rotWithShape="1">
                <a:blip r:embed="rId5"/>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1" name="Rectangle"/>
              <p:cNvSpPr/>
              <p:nvPr/>
            </p:nvSpPr>
            <p:spPr>
              <a:xfrm>
                <a:off x="5846560" y="1147493"/>
                <a:ext cx="176757" cy="200026"/>
              </a:xfrm>
              <a:prstGeom prst="rect">
                <a:avLst/>
              </a:prstGeom>
              <a:blipFill rotWithShape="1">
                <a:blip r:embed="rId5"/>
                <a:srcRect/>
                <a:tile tx="0" ty="0" sx="100000" sy="100000" flip="none" algn="tl"/>
              </a:blip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sp>
          <p:nvSpPr>
            <p:cNvPr id="353" name="after 16 iterations"/>
            <p:cNvSpPr txBox="1"/>
            <p:nvPr/>
          </p:nvSpPr>
          <p:spPr>
            <a:xfrm>
              <a:off x="859883" y="434980"/>
              <a:ext cx="2459237"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after 16 iterations</a:t>
              </a:r>
            </a:p>
          </p:txBody>
        </p:sp>
      </p:grpSp>
    </p:spTree>
    <p:extLst>
      <p:ext uri="{BB962C8B-B14F-4D97-AF65-F5344CB8AC3E}">
        <p14:creationId xmlns:p14="http://schemas.microsoft.com/office/powerpoint/2010/main" val="171140585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Determination of K"/>
          <p:cNvSpPr txBox="1">
            <a:spLocks noGrp="1"/>
          </p:cNvSpPr>
          <p:nvPr>
            <p:ph type="title"/>
          </p:nvPr>
        </p:nvSpPr>
        <p:spPr>
          <a:prstGeom prst="rect">
            <a:avLst/>
          </a:prstGeom>
        </p:spPr>
        <p:txBody>
          <a:bodyPr/>
          <a:lstStyle/>
          <a:p>
            <a:r>
              <a:t>Determination of K</a:t>
            </a:r>
          </a:p>
        </p:txBody>
      </p:sp>
      <p:sp>
        <p:nvSpPr>
          <p:cNvPr id="380" name="Many cluster algorithms require the number k of clusters…"/>
          <p:cNvSpPr txBox="1">
            <a:spLocks noGrp="1"/>
          </p:cNvSpPr>
          <p:nvPr>
            <p:ph type="body" idx="1"/>
          </p:nvPr>
        </p:nvSpPr>
        <p:spPr>
          <a:xfrm>
            <a:off x="508000" y="2235200"/>
            <a:ext cx="11988800" cy="4511129"/>
          </a:xfrm>
          <a:prstGeom prst="rect">
            <a:avLst/>
          </a:prstGeom>
        </p:spPr>
        <p:txBody>
          <a:bodyPr/>
          <a:lstStyle/>
          <a:p>
            <a:pPr marL="277240" indent="-277240" defTabSz="344677">
              <a:spcBef>
                <a:spcPts val="1400"/>
              </a:spcBef>
              <a:defRPr sz="2124"/>
            </a:pPr>
            <a:r>
              <a:t>Many cluster algorithms require the number k of clusters</a:t>
            </a:r>
          </a:p>
          <a:p>
            <a:pPr marL="277240" indent="-277240" defTabSz="344677">
              <a:spcBef>
                <a:spcPts val="1400"/>
              </a:spcBef>
              <a:defRPr sz="2124"/>
            </a:pPr>
            <a:r>
              <a:t>Unfortunately, there is no definitive answer to this question. The optimal clustering is somehow </a:t>
            </a:r>
            <a:r>
              <a:rPr b="1" i="1">
                <a:solidFill>
                  <a:schemeClr val="accent5">
                    <a:hueOff val="-375889"/>
                    <a:satOff val="-9195"/>
                    <a:lumOff val="-14901"/>
                  </a:schemeClr>
                </a:solidFill>
              </a:rPr>
              <a:t>subjective</a:t>
            </a:r>
            <a:r>
              <a:t> and depend on the method used for measuring similarities and the parameters used for partitioning.</a:t>
            </a:r>
          </a:p>
          <a:p>
            <a:pPr marL="277240" indent="-277240" defTabSz="344677">
              <a:spcBef>
                <a:spcPts val="1400"/>
              </a:spcBef>
              <a:defRPr sz="2124"/>
            </a:pPr>
            <a:r>
              <a:t>Example — Elbow method</a:t>
            </a:r>
          </a:p>
          <a:p>
            <a:pPr marL="554481" lvl="1" indent="-277240" defTabSz="344677">
              <a:spcBef>
                <a:spcPts val="1400"/>
              </a:spcBef>
              <a:defRPr sz="2124"/>
            </a:pPr>
            <a:r>
              <a:t>Recall that, the basic idea behind k-means clustering, is to define clusters such that the total intra-cluster variation (known as total within-cluster variation or total within-cluster sum of square) is minimized.</a:t>
            </a:r>
          </a:p>
          <a:p>
            <a:pPr marL="554481" lvl="1" indent="-277240" defTabSz="344677">
              <a:spcBef>
                <a:spcPts val="1400"/>
              </a:spcBef>
              <a:defRPr sz="2124"/>
            </a:pPr>
            <a:r>
              <a:t>The total within-cluster sum of square (wss) measures the compactness of the clustering and we want it to be as small as possible.</a:t>
            </a:r>
          </a:p>
        </p:txBody>
      </p:sp>
      <p:sp>
        <p:nvSpPr>
          <p:cNvPr id="38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23</a:t>
            </a:fld>
            <a:endParaRPr/>
          </a:p>
        </p:txBody>
      </p:sp>
      <p:grpSp>
        <p:nvGrpSpPr>
          <p:cNvPr id="386" name="Group"/>
          <p:cNvGrpSpPr/>
          <p:nvPr/>
        </p:nvGrpSpPr>
        <p:grpSpPr>
          <a:xfrm>
            <a:off x="679398" y="6731673"/>
            <a:ext cx="8199131" cy="1687535"/>
            <a:chOff x="0" y="0"/>
            <a:chExt cx="8199130" cy="1687534"/>
          </a:xfrm>
        </p:grpSpPr>
        <p:grpSp>
          <p:nvGrpSpPr>
            <p:cNvPr id="384" name="Group"/>
            <p:cNvGrpSpPr/>
            <p:nvPr/>
          </p:nvGrpSpPr>
          <p:grpSpPr>
            <a:xfrm>
              <a:off x="0" y="0"/>
              <a:ext cx="8199130" cy="1464152"/>
              <a:chOff x="0" y="0"/>
              <a:chExt cx="8199129" cy="1464151"/>
            </a:xfrm>
          </p:grpSpPr>
          <p:pic>
            <p:nvPicPr>
              <p:cNvPr id="382" name="Image" descr="Image"/>
              <p:cNvPicPr>
                <a:picLocks noChangeAspect="1"/>
              </p:cNvPicPr>
              <p:nvPr/>
            </p:nvPicPr>
            <p:blipFill>
              <a:blip r:embed="rId3">
                <a:extLst/>
              </a:blip>
              <a:stretch>
                <a:fillRect/>
              </a:stretch>
            </p:blipFill>
            <p:spPr>
              <a:xfrm>
                <a:off x="0" y="0"/>
                <a:ext cx="8199129" cy="1037692"/>
              </a:xfrm>
              <a:prstGeom prst="rect">
                <a:avLst/>
              </a:prstGeom>
              <a:ln w="12700" cap="flat">
                <a:noFill/>
                <a:miter lim="400000"/>
              </a:ln>
              <a:effectLst/>
            </p:spPr>
          </p:pic>
          <p:pic>
            <p:nvPicPr>
              <p:cNvPr id="383" name="ThinBraceUp.svg.png" descr="ThinBraceUp.svg.png"/>
              <p:cNvPicPr>
                <a:picLocks noChangeAspect="1"/>
              </p:cNvPicPr>
              <p:nvPr/>
            </p:nvPicPr>
            <p:blipFill>
              <a:blip r:embed="rId4">
                <a:extLst/>
              </a:blip>
              <a:srcRect/>
              <a:stretch>
                <a:fillRect/>
              </a:stretch>
            </p:blipFill>
            <p:spPr>
              <a:xfrm rot="10800000" flipH="1">
                <a:off x="3045001" y="664497"/>
                <a:ext cx="4402390" cy="799654"/>
              </a:xfrm>
              <a:prstGeom prst="rect">
                <a:avLst/>
              </a:prstGeom>
              <a:ln w="12700" cap="flat">
                <a:noFill/>
                <a:miter lim="400000"/>
              </a:ln>
              <a:effectLst/>
            </p:spPr>
          </p:pic>
        </p:grpSp>
        <p:sp>
          <p:nvSpPr>
            <p:cNvPr id="385" name="Number of features"/>
            <p:cNvSpPr txBox="1"/>
            <p:nvPr/>
          </p:nvSpPr>
          <p:spPr>
            <a:xfrm>
              <a:off x="4099565" y="1179533"/>
              <a:ext cx="2749155"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Number of features</a:t>
              </a:r>
            </a:p>
          </p:txBody>
        </p:sp>
      </p:grpSp>
      <p:sp>
        <p:nvSpPr>
          <p:cNvPr id="387" name="WSS"/>
          <p:cNvSpPr txBox="1"/>
          <p:nvPr/>
        </p:nvSpPr>
        <p:spPr>
          <a:xfrm>
            <a:off x="282777" y="6974929"/>
            <a:ext cx="793242" cy="533401"/>
          </a:xfrm>
          <a:prstGeom prst="rect">
            <a:avLst/>
          </a:prstGeom>
          <a:solidFill>
            <a:srgbClr val="E8E5DE"/>
          </a:solidFill>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600" i="1"/>
            </a:lvl1pPr>
          </a:lstStyle>
          <a:p>
            <a:r>
              <a:t>WSS</a:t>
            </a:r>
          </a:p>
        </p:txBody>
      </p:sp>
      <p:sp>
        <p:nvSpPr>
          <p:cNvPr id="388" name="w(k) can use other indices"/>
          <p:cNvSpPr txBox="1"/>
          <p:nvPr/>
        </p:nvSpPr>
        <p:spPr>
          <a:xfrm>
            <a:off x="326072" y="8768674"/>
            <a:ext cx="3707161"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w(k) can use other indices </a:t>
            </a:r>
          </a:p>
        </p:txBody>
      </p:sp>
      <p:pic>
        <p:nvPicPr>
          <p:cNvPr id="12" name="Screenshot 2016-10-23 20.10.24.png" descr="Screenshot 2016-10-23 20.10.24.png"/>
          <p:cNvPicPr>
            <a:picLocks noChangeAspect="1"/>
          </p:cNvPicPr>
          <p:nvPr/>
        </p:nvPicPr>
        <p:blipFill>
          <a:blip r:embed="rId5">
            <a:extLst/>
          </a:blip>
          <a:stretch>
            <a:fillRect/>
          </a:stretch>
        </p:blipFill>
        <p:spPr>
          <a:xfrm>
            <a:off x="9181356" y="6539510"/>
            <a:ext cx="3291999" cy="2459711"/>
          </a:xfrm>
          <a:prstGeom prst="rect">
            <a:avLst/>
          </a:prstGeom>
          <a:ln w="12700">
            <a:miter lim="400000"/>
          </a:ln>
        </p:spPr>
      </p:pic>
    </p:spTree>
    <p:extLst>
      <p:ext uri="{BB962C8B-B14F-4D97-AF65-F5344CB8AC3E}">
        <p14:creationId xmlns:p14="http://schemas.microsoft.com/office/powerpoint/2010/main" val="73055022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38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80">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386"/>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3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8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build="p" animBg="1" advAuto="0"/>
      <p:bldP spid="386" grpId="0" animBg="1" advAuto="0"/>
      <p:bldP spid="387" grpId="0" animBg="1" advAuto="0"/>
      <p:bldP spid="388" grpId="0" animBg="1" advAuto="0"/>
      <p:bldP spid="1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Determination of K"/>
          <p:cNvSpPr txBox="1">
            <a:spLocks noGrp="1"/>
          </p:cNvSpPr>
          <p:nvPr>
            <p:ph type="title"/>
          </p:nvPr>
        </p:nvSpPr>
        <p:spPr>
          <a:prstGeom prst="rect">
            <a:avLst/>
          </a:prstGeom>
        </p:spPr>
        <p:txBody>
          <a:bodyPr/>
          <a:lstStyle/>
          <a:p>
            <a:r>
              <a:t>Determination of K</a:t>
            </a:r>
          </a:p>
        </p:txBody>
      </p:sp>
      <p:sp>
        <p:nvSpPr>
          <p:cNvPr id="39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24</a:t>
            </a:fld>
            <a:endParaRPr/>
          </a:p>
        </p:txBody>
      </p:sp>
      <p:sp>
        <p:nvSpPr>
          <p:cNvPr id="394" name="Circle"/>
          <p:cNvSpPr/>
          <p:nvPr/>
        </p:nvSpPr>
        <p:spPr>
          <a:xfrm>
            <a:off x="5297189" y="5052450"/>
            <a:ext cx="254001" cy="254001"/>
          </a:xfrm>
          <a:prstGeom prst="ellipse">
            <a:avLst/>
          </a:prstGeom>
          <a:blipFill>
            <a:blip r:embed="rId2"/>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5" name="Circle"/>
          <p:cNvSpPr/>
          <p:nvPr/>
        </p:nvSpPr>
        <p:spPr>
          <a:xfrm>
            <a:off x="7329892" y="4864334"/>
            <a:ext cx="254001" cy="254001"/>
          </a:xfrm>
          <a:prstGeom prst="ellipse">
            <a:avLst/>
          </a:prstGeom>
          <a:blipFill>
            <a:blip r:embed="rId2"/>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6" name="Circle"/>
          <p:cNvSpPr/>
          <p:nvPr/>
        </p:nvSpPr>
        <p:spPr>
          <a:xfrm>
            <a:off x="6299200" y="6626938"/>
            <a:ext cx="254000" cy="254001"/>
          </a:xfrm>
          <a:prstGeom prst="ellipse">
            <a:avLst/>
          </a:prstGeom>
          <a:blipFill>
            <a:blip r:embed="rId2"/>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7" name="Circle"/>
          <p:cNvSpPr/>
          <p:nvPr/>
        </p:nvSpPr>
        <p:spPr>
          <a:xfrm>
            <a:off x="3786397" y="7423208"/>
            <a:ext cx="254001" cy="254001"/>
          </a:xfrm>
          <a:prstGeom prst="ellipse">
            <a:avLst/>
          </a:prstGeom>
          <a:blipFill>
            <a:blip r:embed="rId3"/>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8" name="Circle"/>
          <p:cNvSpPr/>
          <p:nvPr/>
        </p:nvSpPr>
        <p:spPr>
          <a:xfrm>
            <a:off x="5297189" y="8630607"/>
            <a:ext cx="254001" cy="254001"/>
          </a:xfrm>
          <a:prstGeom prst="ellipse">
            <a:avLst/>
          </a:prstGeom>
          <a:blipFill>
            <a:blip r:embed="rId3"/>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399" name="Star"/>
          <p:cNvSpPr/>
          <p:nvPr/>
        </p:nvSpPr>
        <p:spPr>
          <a:xfrm>
            <a:off x="6174910" y="5604177"/>
            <a:ext cx="422746" cy="402055"/>
          </a:xfrm>
          <a:prstGeom prst="star5">
            <a:avLst>
              <a:gd name="adj" fmla="val 19100"/>
              <a:gd name="hf" fmla="val 105146"/>
              <a:gd name="vf" fmla="val 110557"/>
            </a:avLst>
          </a:prstGeom>
          <a:blipFill>
            <a:blip r:embed="rId2"/>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400" name="Star"/>
          <p:cNvSpPr/>
          <p:nvPr/>
        </p:nvSpPr>
        <p:spPr>
          <a:xfrm>
            <a:off x="4516251" y="7870990"/>
            <a:ext cx="422746" cy="402055"/>
          </a:xfrm>
          <a:prstGeom prst="star5">
            <a:avLst>
              <a:gd name="adj" fmla="val 19100"/>
              <a:gd name="hf" fmla="val 105146"/>
              <a:gd name="vf" fmla="val 110557"/>
            </a:avLst>
          </a:prstGeom>
          <a:blipFill>
            <a:blip r:embed="rId3"/>
          </a:blipFill>
          <a:ln w="12700">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grpSp>
        <p:nvGrpSpPr>
          <p:cNvPr id="405" name="Group"/>
          <p:cNvGrpSpPr/>
          <p:nvPr/>
        </p:nvGrpSpPr>
        <p:grpSpPr>
          <a:xfrm>
            <a:off x="1952039" y="2492385"/>
            <a:ext cx="9226022" cy="1734911"/>
            <a:chOff x="0" y="0"/>
            <a:chExt cx="9226020" cy="1734909"/>
          </a:xfrm>
        </p:grpSpPr>
        <p:grpSp>
          <p:nvGrpSpPr>
            <p:cNvPr id="403" name="Group"/>
            <p:cNvGrpSpPr/>
            <p:nvPr/>
          </p:nvGrpSpPr>
          <p:grpSpPr>
            <a:xfrm>
              <a:off x="0" y="0"/>
              <a:ext cx="9226021" cy="1454316"/>
              <a:chOff x="0" y="0"/>
              <a:chExt cx="9226020" cy="1454315"/>
            </a:xfrm>
          </p:grpSpPr>
          <p:pic>
            <p:nvPicPr>
              <p:cNvPr id="401" name="Image" descr="Image"/>
              <p:cNvPicPr>
                <a:picLocks noChangeAspect="1"/>
              </p:cNvPicPr>
              <p:nvPr/>
            </p:nvPicPr>
            <p:blipFill>
              <a:blip r:embed="rId4">
                <a:extLst/>
              </a:blip>
              <a:stretch>
                <a:fillRect/>
              </a:stretch>
            </p:blipFill>
            <p:spPr>
              <a:xfrm>
                <a:off x="0" y="0"/>
                <a:ext cx="9226021" cy="1037692"/>
              </a:xfrm>
              <a:prstGeom prst="rect">
                <a:avLst/>
              </a:prstGeom>
              <a:ln w="12700" cap="flat">
                <a:noFill/>
                <a:miter lim="400000"/>
              </a:ln>
              <a:effectLst/>
            </p:spPr>
          </p:pic>
          <p:pic>
            <p:nvPicPr>
              <p:cNvPr id="402" name="ThinBraceUp.svg.png" descr="ThinBraceUp.svg.png"/>
              <p:cNvPicPr>
                <a:picLocks noChangeAspect="1"/>
              </p:cNvPicPr>
              <p:nvPr/>
            </p:nvPicPr>
            <p:blipFill>
              <a:blip r:embed="rId5">
                <a:extLst/>
              </a:blip>
              <a:srcRect/>
              <a:stretch>
                <a:fillRect/>
              </a:stretch>
            </p:blipFill>
            <p:spPr>
              <a:xfrm rot="10800000" flipH="1">
                <a:off x="4224872" y="654662"/>
                <a:ext cx="4402390" cy="799654"/>
              </a:xfrm>
              <a:prstGeom prst="rect">
                <a:avLst/>
              </a:prstGeom>
              <a:ln w="12700" cap="flat">
                <a:noFill/>
                <a:miter lim="400000"/>
              </a:ln>
              <a:effectLst/>
            </p:spPr>
          </p:pic>
        </p:grpSp>
        <p:sp>
          <p:nvSpPr>
            <p:cNvPr id="404" name="Number of features"/>
            <p:cNvSpPr txBox="1"/>
            <p:nvPr/>
          </p:nvSpPr>
          <p:spPr>
            <a:xfrm>
              <a:off x="5051366" y="1226909"/>
              <a:ext cx="2749155" cy="508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r>
                <a:t>Number of features</a:t>
              </a:r>
            </a:p>
          </p:txBody>
        </p:sp>
      </p:grpSp>
      <p:sp>
        <p:nvSpPr>
          <p:cNvPr id="406" name="(1.1,1.5)"/>
          <p:cNvSpPr txBox="1"/>
          <p:nvPr/>
        </p:nvSpPr>
        <p:spPr>
          <a:xfrm>
            <a:off x="6599898" y="5551204"/>
            <a:ext cx="1155503"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(1.1,1.5)</a:t>
            </a:r>
          </a:p>
        </p:txBody>
      </p:sp>
      <p:sp>
        <p:nvSpPr>
          <p:cNvPr id="407" name="(1.1,1)"/>
          <p:cNvSpPr txBox="1"/>
          <p:nvPr/>
        </p:nvSpPr>
        <p:spPr>
          <a:xfrm>
            <a:off x="6637998" y="6492075"/>
            <a:ext cx="926903"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(1.1,1)</a:t>
            </a:r>
          </a:p>
        </p:txBody>
      </p:sp>
      <p:sp>
        <p:nvSpPr>
          <p:cNvPr id="408" name="(1.7,1.8)"/>
          <p:cNvSpPr txBox="1"/>
          <p:nvPr/>
        </p:nvSpPr>
        <p:spPr>
          <a:xfrm>
            <a:off x="7552203" y="4622799"/>
            <a:ext cx="1155502"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(1.7,1.8)</a:t>
            </a:r>
          </a:p>
        </p:txBody>
      </p:sp>
      <p:sp>
        <p:nvSpPr>
          <p:cNvPr id="409" name="(0.6,1.7)"/>
          <p:cNvSpPr txBox="1"/>
          <p:nvPr/>
        </p:nvSpPr>
        <p:spPr>
          <a:xfrm>
            <a:off x="4663090" y="4570505"/>
            <a:ext cx="1155502"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(0.6,1.7)</a:t>
            </a:r>
          </a:p>
        </p:txBody>
      </p:sp>
      <p:sp>
        <p:nvSpPr>
          <p:cNvPr id="410" name="(0.5,0.3)"/>
          <p:cNvSpPr txBox="1"/>
          <p:nvPr/>
        </p:nvSpPr>
        <p:spPr>
          <a:xfrm>
            <a:off x="4401040" y="7470961"/>
            <a:ext cx="1155502"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(0.5,0.3)</a:t>
            </a:r>
          </a:p>
        </p:txBody>
      </p:sp>
      <p:sp>
        <p:nvSpPr>
          <p:cNvPr id="411" name="(0.6,0)"/>
          <p:cNvSpPr txBox="1"/>
          <p:nvPr/>
        </p:nvSpPr>
        <p:spPr>
          <a:xfrm>
            <a:off x="5767755" y="8373815"/>
            <a:ext cx="926903"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(0.6,0)</a:t>
            </a:r>
          </a:p>
        </p:txBody>
      </p:sp>
      <p:sp>
        <p:nvSpPr>
          <p:cNvPr id="412" name="(0.4,0.6)"/>
          <p:cNvSpPr txBox="1"/>
          <p:nvPr/>
        </p:nvSpPr>
        <p:spPr>
          <a:xfrm>
            <a:off x="3079458" y="6925234"/>
            <a:ext cx="1155503"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(0.4,0.6)</a:t>
            </a:r>
          </a:p>
        </p:txBody>
      </p:sp>
    </p:spTree>
    <p:extLst>
      <p:ext uri="{BB962C8B-B14F-4D97-AF65-F5344CB8AC3E}">
        <p14:creationId xmlns:p14="http://schemas.microsoft.com/office/powerpoint/2010/main" val="8424424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Elbow Method"/>
          <p:cNvSpPr txBox="1">
            <a:spLocks noGrp="1"/>
          </p:cNvSpPr>
          <p:nvPr>
            <p:ph type="title"/>
          </p:nvPr>
        </p:nvSpPr>
        <p:spPr>
          <a:prstGeom prst="rect">
            <a:avLst/>
          </a:prstGeom>
        </p:spPr>
        <p:txBody>
          <a:bodyPr/>
          <a:lstStyle/>
          <a:p>
            <a:r>
              <a:t>Elbow Method</a:t>
            </a:r>
          </a:p>
        </p:txBody>
      </p:sp>
      <p:sp>
        <p:nvSpPr>
          <p:cNvPr id="415" name="1. Compute clustering algorithm (e.g., k-means clustering) for different values of k. For instance, by varying k from 1 to 10 clusters…"/>
          <p:cNvSpPr txBox="1">
            <a:spLocks noGrp="1"/>
          </p:cNvSpPr>
          <p:nvPr>
            <p:ph type="body" sz="half" idx="1"/>
          </p:nvPr>
        </p:nvSpPr>
        <p:spPr>
          <a:xfrm>
            <a:off x="33226" y="2178050"/>
            <a:ext cx="6778774" cy="6844680"/>
          </a:xfrm>
          <a:prstGeom prst="rect">
            <a:avLst/>
          </a:prstGeom>
        </p:spPr>
        <p:txBody>
          <a:bodyPr/>
          <a:lstStyle/>
          <a:p>
            <a:pPr marL="0" indent="0" defTabSz="479044">
              <a:spcBef>
                <a:spcPts val="1900"/>
              </a:spcBef>
              <a:buSzTx/>
              <a:buNone/>
              <a:defRPr sz="2952"/>
            </a:pPr>
            <a:r>
              <a:t>	1.	Compute clustering algorithm (e.g., k-means clustering) for different values of k. For instance, by varying k from 1 to 10 clusters</a:t>
            </a:r>
          </a:p>
          <a:p>
            <a:pPr marL="0" indent="0" defTabSz="479044">
              <a:spcBef>
                <a:spcPts val="1900"/>
              </a:spcBef>
              <a:buSzTx/>
              <a:buNone/>
              <a:defRPr sz="2952"/>
            </a:pPr>
            <a:r>
              <a:t>	2.	For each k, calculate the total within-cluster sum of square (wss)</a:t>
            </a:r>
          </a:p>
          <a:p>
            <a:pPr marL="0" indent="0" defTabSz="479044">
              <a:spcBef>
                <a:spcPts val="1900"/>
              </a:spcBef>
              <a:buSzTx/>
              <a:buNone/>
              <a:defRPr sz="2952"/>
            </a:pPr>
            <a:r>
              <a:t>	3.	Plot the curve of wss according to the number of clusters k.</a:t>
            </a:r>
          </a:p>
          <a:p>
            <a:pPr marL="0" indent="0" defTabSz="479044">
              <a:spcBef>
                <a:spcPts val="1900"/>
              </a:spcBef>
              <a:buSzTx/>
              <a:buNone/>
              <a:defRPr sz="2952"/>
            </a:pPr>
            <a:r>
              <a:t>	4.	The location of a bend (knee) in the plot is generally considered as an indicator of the appropriate number of clusters.</a:t>
            </a:r>
          </a:p>
        </p:txBody>
      </p:sp>
      <p:sp>
        <p:nvSpPr>
          <p:cNvPr id="41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25</a:t>
            </a:fld>
            <a:endParaRPr/>
          </a:p>
        </p:txBody>
      </p:sp>
      <p:pic>
        <p:nvPicPr>
          <p:cNvPr id="417" name="determining-the-number-of-clusters-hierarchical-clustering-optimal-clusters-wss-1.png" descr="determining-the-number-of-clusters-hierarchical-clustering-optimal-clusters-wss-1.png"/>
          <p:cNvPicPr>
            <a:picLocks noChangeAspect="1"/>
          </p:cNvPicPr>
          <p:nvPr/>
        </p:nvPicPr>
        <p:blipFill>
          <a:blip r:embed="rId3">
            <a:extLst/>
          </a:blip>
          <a:stretch>
            <a:fillRect/>
          </a:stretch>
        </p:blipFill>
        <p:spPr>
          <a:xfrm>
            <a:off x="7042680" y="3043392"/>
            <a:ext cx="5683987" cy="5267016"/>
          </a:xfrm>
          <a:prstGeom prst="rect">
            <a:avLst/>
          </a:prstGeom>
          <a:ln w="12700">
            <a:miter lim="400000"/>
          </a:ln>
        </p:spPr>
      </p:pic>
    </p:spTree>
    <p:extLst>
      <p:ext uri="{BB962C8B-B14F-4D97-AF65-F5344CB8AC3E}">
        <p14:creationId xmlns:p14="http://schemas.microsoft.com/office/powerpoint/2010/main" val="119293435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an K-means find clusters as below?"/>
          <p:cNvSpPr txBox="1">
            <a:spLocks noGrp="1"/>
          </p:cNvSpPr>
          <p:nvPr>
            <p:ph type="title"/>
          </p:nvPr>
        </p:nvSpPr>
        <p:spPr>
          <a:prstGeom prst="rect">
            <a:avLst/>
          </a:prstGeom>
        </p:spPr>
        <p:txBody>
          <a:bodyPr>
            <a:normAutofit fontScale="90000"/>
          </a:bodyPr>
          <a:lstStyle>
            <a:lvl1pPr defTabSz="572516">
              <a:spcBef>
                <a:spcPts val="1500"/>
              </a:spcBef>
              <a:defRPr sz="6860"/>
            </a:lvl1pPr>
          </a:lstStyle>
          <a:p>
            <a:r>
              <a:t>Can K-means find clusters as below?</a:t>
            </a:r>
          </a:p>
        </p:txBody>
      </p:sp>
      <p:sp>
        <p:nvSpPr>
          <p:cNvPr id="42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26</a:t>
            </a:fld>
            <a:endParaRPr/>
          </a:p>
        </p:txBody>
      </p:sp>
      <p:pic>
        <p:nvPicPr>
          <p:cNvPr id="423" name="images5L2RRMYJ.jpg" descr="images5L2RRMYJ.jpg"/>
          <p:cNvPicPr>
            <a:picLocks noChangeAspect="1"/>
          </p:cNvPicPr>
          <p:nvPr/>
        </p:nvPicPr>
        <p:blipFill>
          <a:blip r:embed="rId2">
            <a:extLst/>
          </a:blip>
          <a:stretch>
            <a:fillRect/>
          </a:stretch>
        </p:blipFill>
        <p:spPr>
          <a:xfrm>
            <a:off x="2422638" y="2496889"/>
            <a:ext cx="7846963" cy="6283822"/>
          </a:xfrm>
          <a:prstGeom prst="rect">
            <a:avLst/>
          </a:prstGeom>
          <a:ln w="12700">
            <a:miter lim="400000"/>
          </a:ln>
        </p:spPr>
      </p:pic>
    </p:spTree>
    <p:extLst>
      <p:ext uri="{BB962C8B-B14F-4D97-AF65-F5344CB8AC3E}">
        <p14:creationId xmlns:p14="http://schemas.microsoft.com/office/powerpoint/2010/main" val="141622465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General Remarks on K-means"/>
          <p:cNvSpPr txBox="1">
            <a:spLocks noGrp="1"/>
          </p:cNvSpPr>
          <p:nvPr>
            <p:ph type="title"/>
          </p:nvPr>
        </p:nvSpPr>
        <p:spPr>
          <a:prstGeom prst="rect">
            <a:avLst/>
          </a:prstGeom>
        </p:spPr>
        <p:txBody>
          <a:bodyPr>
            <a:normAutofit/>
          </a:bodyPr>
          <a:lstStyle/>
          <a:p>
            <a:r>
              <a:t>General Remarks on K-means</a:t>
            </a:r>
          </a:p>
        </p:txBody>
      </p:sp>
      <p:sp>
        <p:nvSpPr>
          <p:cNvPr id="362" name="works well when clusters are compact clouds and well separated…"/>
          <p:cNvSpPr txBox="1">
            <a:spLocks noGrp="1"/>
          </p:cNvSpPr>
          <p:nvPr>
            <p:ph type="body" idx="1"/>
          </p:nvPr>
        </p:nvSpPr>
        <p:spPr>
          <a:xfrm>
            <a:off x="508000" y="2324100"/>
            <a:ext cx="11988800" cy="7162800"/>
          </a:xfrm>
          <a:prstGeom prst="rect">
            <a:avLst/>
          </a:prstGeom>
        </p:spPr>
        <p:txBody>
          <a:bodyPr/>
          <a:lstStyle/>
          <a:p>
            <a:pPr marL="408812" indent="-408812" defTabSz="508254">
              <a:spcBef>
                <a:spcPts val="2000"/>
              </a:spcBef>
              <a:defRPr sz="3132"/>
            </a:pPr>
            <a:r>
              <a:rPr dirty="0"/>
              <a:t>works well when clusters are compact clouds and well separated</a:t>
            </a:r>
          </a:p>
          <a:p>
            <a:pPr marL="408812" indent="-408812" defTabSz="508254">
              <a:spcBef>
                <a:spcPts val="2000"/>
              </a:spcBef>
              <a:defRPr sz="3132"/>
            </a:pPr>
            <a:r>
              <a:rPr dirty="0"/>
              <a:t>scalable and efficient in large data sets</a:t>
            </a:r>
          </a:p>
          <a:p>
            <a:pPr marL="817625" lvl="1" indent="-408812" defTabSz="508254">
              <a:spcBef>
                <a:spcPts val="2000"/>
              </a:spcBef>
              <a:defRPr sz="3132"/>
            </a:pPr>
            <a:r>
              <a:rPr dirty="0"/>
              <a:t>More efficient than Hierarchical clustering</a:t>
            </a:r>
          </a:p>
          <a:p>
            <a:pPr marL="408812" indent="-408812" defTabSz="508254">
              <a:spcBef>
                <a:spcPts val="2000"/>
              </a:spcBef>
              <a:defRPr sz="3132"/>
            </a:pPr>
            <a:r>
              <a:rPr dirty="0"/>
              <a:t>often terminates at local optimum </a:t>
            </a:r>
          </a:p>
          <a:p>
            <a:pPr marL="408812" indent="-408812" defTabSz="508254">
              <a:spcBef>
                <a:spcPts val="2000"/>
              </a:spcBef>
              <a:defRPr sz="3132"/>
            </a:pPr>
            <a:r>
              <a:rPr dirty="0"/>
              <a:t>mean must be defined (e.g., not suitable for categorical attributes)</a:t>
            </a:r>
          </a:p>
          <a:p>
            <a:pPr marL="408812" indent="-408812" defTabSz="508254">
              <a:spcBef>
                <a:spcPts val="2000"/>
              </a:spcBef>
              <a:defRPr sz="3132"/>
            </a:pPr>
            <a:r>
              <a:rPr dirty="0"/>
              <a:t>sensitive to noisy and outlier data</a:t>
            </a:r>
          </a:p>
          <a:p>
            <a:pPr marL="817625" lvl="1" indent="-408812" defTabSz="508254">
              <a:spcBef>
                <a:spcPts val="2000"/>
              </a:spcBef>
              <a:defRPr sz="3132">
                <a:solidFill>
                  <a:schemeClr val="accent5">
                    <a:hueOff val="-375889"/>
                    <a:satOff val="-9195"/>
                    <a:lumOff val="-14901"/>
                  </a:schemeClr>
                </a:solidFill>
              </a:defRPr>
            </a:pPr>
            <a:r>
              <a:rPr dirty="0"/>
              <a:t>why?</a:t>
            </a:r>
            <a:endParaRPr lang="en-US" dirty="0"/>
          </a:p>
          <a:p>
            <a:pPr marL="347725" indent="-408812" defTabSz="508254">
              <a:spcBef>
                <a:spcPts val="2000"/>
              </a:spcBef>
              <a:defRPr sz="3132">
                <a:solidFill>
                  <a:schemeClr val="accent5">
                    <a:hueOff val="-375889"/>
                    <a:satOff val="-9195"/>
                    <a:lumOff val="-14901"/>
                  </a:schemeClr>
                </a:solidFill>
              </a:defRPr>
            </a:pPr>
            <a:r>
              <a:rPr lang="en-US" dirty="0">
                <a:solidFill>
                  <a:schemeClr val="bg1"/>
                </a:solidFill>
              </a:rPr>
              <a:t>curse of dimensionality: as number of features increases all observations become equidistant</a:t>
            </a:r>
            <a:endParaRPr dirty="0">
              <a:solidFill>
                <a:schemeClr val="bg1"/>
              </a:solidFill>
            </a:endParaRPr>
          </a:p>
        </p:txBody>
      </p:sp>
      <p:sp>
        <p:nvSpPr>
          <p:cNvPr id="36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27</a:t>
            </a:fld>
            <a:endParaRPr/>
          </a:p>
        </p:txBody>
      </p:sp>
    </p:spTree>
    <p:extLst>
      <p:ext uri="{BB962C8B-B14F-4D97-AF65-F5344CB8AC3E}">
        <p14:creationId xmlns:p14="http://schemas.microsoft.com/office/powerpoint/2010/main" val="66167286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err="1"/>
              <a:t>Medoids</a:t>
            </a:r>
            <a:r>
              <a:rPr lang="en-US" dirty="0"/>
              <a:t> Clustering</a:t>
            </a:r>
          </a:p>
        </p:txBody>
      </p:sp>
      <p:pic>
        <p:nvPicPr>
          <p:cNvPr id="4" name="Picture 3"/>
          <p:cNvPicPr>
            <a:picLocks noChangeAspect="1"/>
          </p:cNvPicPr>
          <p:nvPr/>
        </p:nvPicPr>
        <p:blipFill>
          <a:blip r:embed="rId3"/>
          <a:stretch>
            <a:fillRect/>
          </a:stretch>
        </p:blipFill>
        <p:spPr>
          <a:xfrm>
            <a:off x="1168400" y="2364545"/>
            <a:ext cx="10426700" cy="7169127"/>
          </a:xfrm>
          <a:prstGeom prst="rect">
            <a:avLst/>
          </a:prstGeom>
        </p:spPr>
      </p:pic>
    </p:spTree>
    <p:extLst>
      <p:ext uri="{BB962C8B-B14F-4D97-AF65-F5344CB8AC3E}">
        <p14:creationId xmlns:p14="http://schemas.microsoft.com/office/powerpoint/2010/main" val="31032745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Entropy-Weighted K-Means Clustering</a:t>
            </a:r>
          </a:p>
        </p:txBody>
      </p:sp>
      <p:sp>
        <p:nvSpPr>
          <p:cNvPr id="3" name="Text Placeholder 2"/>
          <p:cNvSpPr>
            <a:spLocks noGrp="1"/>
          </p:cNvSpPr>
          <p:nvPr>
            <p:ph type="body" idx="1"/>
          </p:nvPr>
        </p:nvSpPr>
        <p:spPr/>
        <p:txBody>
          <a:bodyPr anchor="t" anchorCtr="0"/>
          <a:lstStyle/>
          <a:p>
            <a:r>
              <a:rPr lang="en-US" dirty="0"/>
              <a:t>Employs subset clustering by weighting each variable’s contribution to the distance measure</a:t>
            </a:r>
          </a:p>
          <a:p>
            <a:endParaRPr lang="en-US" dirty="0"/>
          </a:p>
          <a:p>
            <a:r>
              <a:rPr lang="en-US" dirty="0"/>
              <a:t>Weight of a variable corresponds to the probability that the variable contributes in the identification of a cluster</a:t>
            </a:r>
          </a:p>
          <a:p>
            <a:endParaRPr lang="en-US" dirty="0"/>
          </a:p>
          <a:p>
            <a:r>
              <a:rPr lang="en-US" dirty="0"/>
              <a:t>Aimed to address complications caused by large number of variables </a:t>
            </a:r>
          </a:p>
          <a:p>
            <a:pPr marL="0" indent="0">
              <a:buNone/>
            </a:pPr>
            <a:endParaRPr lang="en-US" dirty="0"/>
          </a:p>
        </p:txBody>
      </p:sp>
    </p:spTree>
    <p:extLst>
      <p:ext uri="{BB962C8B-B14F-4D97-AF65-F5344CB8AC3E}">
        <p14:creationId xmlns:p14="http://schemas.microsoft.com/office/powerpoint/2010/main" val="252434094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tepping Back: Solving a Business Problem Versus Data Exploration"/>
          <p:cNvSpPr txBox="1">
            <a:spLocks noGrp="1"/>
          </p:cNvSpPr>
          <p:nvPr>
            <p:ph type="title"/>
          </p:nvPr>
        </p:nvSpPr>
        <p:spPr>
          <a:prstGeom prst="rect">
            <a:avLst/>
          </a:prstGeom>
        </p:spPr>
        <p:txBody>
          <a:bodyPr/>
          <a:lstStyle>
            <a:lvl1pPr defTabSz="321310">
              <a:spcBef>
                <a:spcPts val="800"/>
              </a:spcBef>
              <a:defRPr sz="3850"/>
            </a:lvl1pPr>
          </a:lstStyle>
          <a:p>
            <a:r>
              <a:rPr dirty="0"/>
              <a:t>Stepping Back: Solving a Business Problem Versus </a:t>
            </a:r>
            <a:r>
              <a:rPr dirty="0">
                <a:highlight>
                  <a:srgbClr val="FFFF00"/>
                </a:highlight>
              </a:rPr>
              <a:t>Data</a:t>
            </a:r>
            <a:r>
              <a:rPr dirty="0"/>
              <a:t> </a:t>
            </a:r>
            <a:r>
              <a:rPr dirty="0">
                <a:highlight>
                  <a:srgbClr val="FFFF00"/>
                </a:highlight>
              </a:rPr>
              <a:t>Exploration</a:t>
            </a:r>
          </a:p>
        </p:txBody>
      </p:sp>
      <p:sp>
        <p:nvSpPr>
          <p:cNvPr id="357" name="In predictive modeling examples, including those using similarity directly, we focused on solving a very specific business problem.…"/>
          <p:cNvSpPr txBox="1">
            <a:spLocks noGrp="1"/>
          </p:cNvSpPr>
          <p:nvPr>
            <p:ph type="body" sz="half" idx="1"/>
          </p:nvPr>
        </p:nvSpPr>
        <p:spPr>
          <a:xfrm>
            <a:off x="508000" y="2178050"/>
            <a:ext cx="12260884" cy="3572509"/>
          </a:xfrm>
          <a:prstGeom prst="rect">
            <a:avLst/>
          </a:prstGeom>
        </p:spPr>
        <p:txBody>
          <a:bodyPr/>
          <a:lstStyle/>
          <a:p>
            <a:pPr marL="263143" indent="-263143" defTabSz="327152">
              <a:spcBef>
                <a:spcPts val="1300"/>
              </a:spcBef>
              <a:defRPr sz="2016"/>
            </a:pPr>
            <a:r>
              <a:t>In predictive modeling examples, including those using similarity directly, we focused on solving a very specific business problem.</a:t>
            </a:r>
          </a:p>
          <a:p>
            <a:pPr marL="263143" indent="-263143" defTabSz="327152">
              <a:spcBef>
                <a:spcPts val="1300"/>
              </a:spcBef>
              <a:defRPr sz="2016"/>
            </a:pPr>
            <a:r>
              <a:t>Often in Business understanding phase, the problem is not well-defined. We would like to explore the data, possibly with only a vague notion of the exact problem we are solving</a:t>
            </a:r>
          </a:p>
          <a:p>
            <a:pPr marL="263143" indent="-263143" defTabSz="327152">
              <a:spcBef>
                <a:spcPts val="1300"/>
              </a:spcBef>
              <a:defRPr sz="2016"/>
            </a:pPr>
            <a:r>
              <a:t>Supervised problems are specific; unsupervised problems are much more exploratory</a:t>
            </a:r>
          </a:p>
          <a:p>
            <a:pPr marL="526287" lvl="1" indent="-263143" defTabSz="327152">
              <a:spcBef>
                <a:spcPts val="600"/>
              </a:spcBef>
              <a:defRPr sz="2016"/>
            </a:pPr>
            <a:r>
              <a:t>e.g., Supervised: to improve the prediction of defection when a customer’s contract is about to expire</a:t>
            </a:r>
          </a:p>
          <a:p>
            <a:pPr marL="0" lvl="2" indent="526287" defTabSz="327152">
              <a:spcBef>
                <a:spcPts val="600"/>
              </a:spcBef>
              <a:buSzTx/>
              <a:buNone/>
              <a:defRPr sz="2016"/>
            </a:pPr>
            <a:r>
              <a:t>Unsupervised: to cluster customers in order to improve something</a:t>
            </a:r>
          </a:p>
          <a:p>
            <a:pPr marL="526287" lvl="1" indent="-263143" defTabSz="327152">
              <a:spcBef>
                <a:spcPts val="600"/>
              </a:spcBef>
              <a:defRPr sz="2016"/>
            </a:pPr>
            <a:r>
              <a:t>trade-off in where and how time and effort is expended in the data mining process</a:t>
            </a:r>
          </a:p>
        </p:txBody>
      </p:sp>
      <p:sp>
        <p:nvSpPr>
          <p:cNvPr id="35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pic>
        <p:nvPicPr>
          <p:cNvPr id="359" name="dsfb_0615.png" descr="dsfb_0615.png"/>
          <p:cNvPicPr>
            <a:picLocks noChangeAspect="1"/>
          </p:cNvPicPr>
          <p:nvPr/>
        </p:nvPicPr>
        <p:blipFill>
          <a:blip r:embed="rId3">
            <a:extLst/>
          </a:blip>
          <a:stretch>
            <a:fillRect/>
          </a:stretch>
        </p:blipFill>
        <p:spPr>
          <a:xfrm>
            <a:off x="4805654" y="5896608"/>
            <a:ext cx="3665576" cy="3665576"/>
          </a:xfrm>
          <a:prstGeom prst="rect">
            <a:avLst/>
          </a:prstGeom>
          <a:ln w="12700">
            <a:miter lim="400000"/>
          </a:ln>
        </p:spPr>
      </p:pic>
    </p:spTree>
    <p:extLst>
      <p:ext uri="{BB962C8B-B14F-4D97-AF65-F5344CB8AC3E}">
        <p14:creationId xmlns:p14="http://schemas.microsoft.com/office/powerpoint/2010/main" val="389814251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Model Evaluation"/>
          <p:cNvSpPr txBox="1">
            <a:spLocks noGrp="1"/>
          </p:cNvSpPr>
          <p:nvPr>
            <p:ph type="title"/>
          </p:nvPr>
        </p:nvSpPr>
        <p:spPr>
          <a:prstGeom prst="rect">
            <a:avLst/>
          </a:prstGeom>
        </p:spPr>
        <p:txBody>
          <a:bodyPr/>
          <a:lstStyle/>
          <a:p>
            <a:r>
              <a:t>Model Evaluation</a:t>
            </a:r>
          </a:p>
        </p:txBody>
      </p:sp>
      <p:sp>
        <p:nvSpPr>
          <p:cNvPr id="430" name="The evaluation of unsupervised learning is difficult…"/>
          <p:cNvSpPr txBox="1">
            <a:spLocks noGrp="1"/>
          </p:cNvSpPr>
          <p:nvPr>
            <p:ph type="body" idx="1"/>
          </p:nvPr>
        </p:nvSpPr>
        <p:spPr>
          <a:prstGeom prst="rect">
            <a:avLst/>
          </a:prstGeom>
        </p:spPr>
        <p:txBody>
          <a:bodyPr/>
          <a:lstStyle/>
          <a:p>
            <a:pPr marL="418211" indent="-418211" defTabSz="519937">
              <a:spcBef>
                <a:spcPts val="2100"/>
              </a:spcBef>
              <a:defRPr sz="3204"/>
            </a:pPr>
            <a:r>
              <a:t>The evaluation of unsupervised learning is difficult</a:t>
            </a:r>
          </a:p>
          <a:p>
            <a:pPr marL="418211" indent="-418211" defTabSz="519937">
              <a:spcBef>
                <a:spcPts val="2100"/>
              </a:spcBef>
              <a:defRPr sz="3204"/>
            </a:pPr>
            <a:r>
              <a:t>There is no goal model to compare with</a:t>
            </a:r>
          </a:p>
          <a:p>
            <a:pPr marL="418211" indent="-418211" defTabSz="519937">
              <a:spcBef>
                <a:spcPts val="2100"/>
              </a:spcBef>
              <a:defRPr sz="3204"/>
            </a:pPr>
            <a:r>
              <a:t>The true result is unknown, it may depend on the context, the task to perform, …</a:t>
            </a:r>
          </a:p>
          <a:p>
            <a:pPr marL="418211" indent="-418211" defTabSz="519937">
              <a:spcBef>
                <a:spcPts val="2100"/>
              </a:spcBef>
              <a:defRPr sz="3204"/>
            </a:pPr>
            <a:r>
              <a:t>Why do we want to evaluate them?</a:t>
            </a:r>
          </a:p>
          <a:p>
            <a:pPr marL="836422" lvl="1" indent="-418211" defTabSz="519937">
              <a:spcBef>
                <a:spcPts val="2100"/>
              </a:spcBef>
              <a:defRPr sz="3204"/>
            </a:pPr>
            <a:r>
              <a:t>To avoid finding patterns in noise</a:t>
            </a:r>
          </a:p>
          <a:p>
            <a:pPr marL="836422" lvl="1" indent="-418211" defTabSz="519937">
              <a:spcBef>
                <a:spcPts val="2100"/>
              </a:spcBef>
              <a:defRPr sz="3204"/>
            </a:pPr>
            <a:r>
              <a:t>To compare clustering algorithms</a:t>
            </a:r>
          </a:p>
          <a:p>
            <a:pPr marL="836422" lvl="1" indent="-418211" defTabSz="519937">
              <a:spcBef>
                <a:spcPts val="2100"/>
              </a:spcBef>
              <a:defRPr sz="3204"/>
            </a:pPr>
            <a:r>
              <a:t>To compare different models/parameters</a:t>
            </a:r>
          </a:p>
        </p:txBody>
      </p:sp>
      <p:sp>
        <p:nvSpPr>
          <p:cNvPr id="431" name="Slide Number"/>
          <p:cNvSpPr txBox="1">
            <a:spLocks noGrp="1"/>
          </p:cNvSpPr>
          <p:nvPr>
            <p:ph type="sldNum" sz="quarter" idx="2"/>
          </p:nvPr>
        </p:nvSpPr>
        <p:spPr>
          <a:xfrm>
            <a:off x="6362662" y="9258300"/>
            <a:ext cx="266776"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30</a:t>
            </a:fld>
            <a:endParaRPr/>
          </a:p>
        </p:txBody>
      </p:sp>
    </p:spTree>
    <p:extLst>
      <p:ext uri="{BB962C8B-B14F-4D97-AF65-F5344CB8AC3E}">
        <p14:creationId xmlns:p14="http://schemas.microsoft.com/office/powerpoint/2010/main" val="89683510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Model evaluation - what can be evaluated?"/>
          <p:cNvSpPr txBox="1">
            <a:spLocks noGrp="1"/>
          </p:cNvSpPr>
          <p:nvPr>
            <p:ph type="title"/>
          </p:nvPr>
        </p:nvSpPr>
        <p:spPr>
          <a:prstGeom prst="rect">
            <a:avLst/>
          </a:prstGeom>
        </p:spPr>
        <p:txBody>
          <a:bodyPr>
            <a:normAutofit fontScale="90000"/>
          </a:bodyPr>
          <a:lstStyle>
            <a:lvl1pPr defTabSz="502412">
              <a:spcBef>
                <a:spcPts val="1300"/>
              </a:spcBef>
              <a:defRPr sz="6020"/>
            </a:lvl1pPr>
          </a:lstStyle>
          <a:p>
            <a:r>
              <a:t>Model evaluation - what can be evaluated?</a:t>
            </a:r>
          </a:p>
        </p:txBody>
      </p:sp>
      <p:sp>
        <p:nvSpPr>
          <p:cNvPr id="434" name="Cluster tendency, there are clusters in the data?…"/>
          <p:cNvSpPr txBox="1">
            <a:spLocks noGrp="1"/>
          </p:cNvSpPr>
          <p:nvPr>
            <p:ph type="body" idx="1"/>
          </p:nvPr>
        </p:nvSpPr>
        <p:spPr>
          <a:prstGeom prst="rect">
            <a:avLst/>
          </a:prstGeom>
        </p:spPr>
        <p:txBody>
          <a:bodyPr/>
          <a:lstStyle/>
          <a:p>
            <a:pPr marL="413512" indent="-413512" defTabSz="514095">
              <a:spcBef>
                <a:spcPts val="2100"/>
              </a:spcBef>
              <a:defRPr sz="3168"/>
            </a:pPr>
            <a:r>
              <a:rPr dirty="0"/>
              <a:t>Cluster tendency, </a:t>
            </a:r>
            <a:r>
              <a:rPr lang="en-US" dirty="0"/>
              <a:t>are there </a:t>
            </a:r>
            <a:r>
              <a:rPr dirty="0"/>
              <a:t>clusters in the data?</a:t>
            </a:r>
          </a:p>
          <a:p>
            <a:pPr marL="413512" indent="-413512" defTabSz="514095">
              <a:spcBef>
                <a:spcPts val="2100"/>
              </a:spcBef>
              <a:defRPr sz="3168"/>
            </a:pPr>
            <a:r>
              <a:rPr dirty="0"/>
              <a:t>Quality of the clusters without reference to external information</a:t>
            </a:r>
          </a:p>
          <a:p>
            <a:pPr marL="827024" lvl="1" indent="-413512" defTabSz="514095">
              <a:spcBef>
                <a:spcPts val="2100"/>
              </a:spcBef>
              <a:defRPr sz="3168"/>
            </a:pPr>
            <a:r>
              <a:rPr dirty="0"/>
              <a:t>For instance, SSE, interclass distance, inner class distance</a:t>
            </a:r>
          </a:p>
          <a:p>
            <a:pPr marL="413512" indent="-413512" defTabSz="514095">
              <a:spcBef>
                <a:spcPts val="2100"/>
              </a:spcBef>
              <a:defRPr sz="3168"/>
            </a:pPr>
            <a:r>
              <a:rPr dirty="0"/>
              <a:t>Evaluate algorithm parameters</a:t>
            </a:r>
          </a:p>
          <a:p>
            <a:pPr marL="827024" lvl="1" indent="-413512" defTabSz="514095">
              <a:spcBef>
                <a:spcPts val="2100"/>
              </a:spcBef>
              <a:defRPr sz="3168"/>
            </a:pPr>
            <a:r>
              <a:rPr dirty="0"/>
              <a:t>For instance, to determine the correct number of clusters</a:t>
            </a:r>
          </a:p>
        </p:txBody>
      </p:sp>
      <p:sp>
        <p:nvSpPr>
          <p:cNvPr id="435" name="Slide Number"/>
          <p:cNvSpPr txBox="1">
            <a:spLocks noGrp="1"/>
          </p:cNvSpPr>
          <p:nvPr>
            <p:ph type="sldNum" sz="quarter" idx="2"/>
          </p:nvPr>
        </p:nvSpPr>
        <p:spPr>
          <a:xfrm>
            <a:off x="6362662" y="9258300"/>
            <a:ext cx="266776"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31</a:t>
            </a:fld>
            <a:endParaRPr/>
          </a:p>
        </p:txBody>
      </p:sp>
    </p:spTree>
    <p:extLst>
      <p:ext uri="{BB962C8B-B14F-4D97-AF65-F5344CB8AC3E}">
        <p14:creationId xmlns:p14="http://schemas.microsoft.com/office/powerpoint/2010/main" val="206730786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3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3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0" build="p"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lustering Tendency"/>
          <p:cNvSpPr txBox="1">
            <a:spLocks noGrp="1"/>
          </p:cNvSpPr>
          <p:nvPr>
            <p:ph type="title"/>
          </p:nvPr>
        </p:nvSpPr>
        <p:spPr>
          <a:prstGeom prst="rect">
            <a:avLst/>
          </a:prstGeom>
        </p:spPr>
        <p:txBody>
          <a:bodyPr/>
          <a:lstStyle/>
          <a:p>
            <a:r>
              <a:t>Clustering Tendency</a:t>
            </a:r>
          </a:p>
        </p:txBody>
      </p:sp>
      <p:sp>
        <p:nvSpPr>
          <p:cNvPr id="327" name="Before clustering a dataset we can test if there are actually clusters…"/>
          <p:cNvSpPr txBox="1">
            <a:spLocks noGrp="1"/>
          </p:cNvSpPr>
          <p:nvPr>
            <p:ph type="body" idx="1"/>
          </p:nvPr>
        </p:nvSpPr>
        <p:spPr>
          <a:xfrm>
            <a:off x="508000" y="2178050"/>
            <a:ext cx="11988800" cy="6546850"/>
          </a:xfrm>
          <a:prstGeom prst="rect">
            <a:avLst/>
          </a:prstGeom>
        </p:spPr>
        <p:txBody>
          <a:bodyPr/>
          <a:lstStyle/>
          <a:p>
            <a:pPr marL="291338" indent="-291338" defTabSz="362204">
              <a:spcBef>
                <a:spcPts val="1400"/>
              </a:spcBef>
              <a:defRPr sz="2232"/>
            </a:pPr>
            <a:r>
              <a:rPr dirty="0"/>
              <a:t>Before clustering a dataset we can test if there are actually clusters</a:t>
            </a:r>
          </a:p>
          <a:p>
            <a:pPr marL="291338" indent="-291338" defTabSz="362204">
              <a:spcBef>
                <a:spcPts val="1400"/>
              </a:spcBef>
              <a:defRPr sz="2232"/>
            </a:pPr>
            <a:r>
              <a:rPr dirty="0"/>
              <a:t>Test on </a:t>
            </a:r>
            <a:r>
              <a:rPr dirty="0">
                <a:solidFill>
                  <a:schemeClr val="accent3">
                    <a:hueOff val="708446"/>
                    <a:satOff val="-4821"/>
                    <a:lumOff val="-14251"/>
                  </a:schemeClr>
                </a:solidFill>
              </a:rPr>
              <a:t>spatial randomness </a:t>
            </a:r>
            <a:r>
              <a:rPr dirty="0"/>
              <a:t>of the data set: determine how far away the data is from being uniformly distributed in the data space.</a:t>
            </a:r>
          </a:p>
          <a:p>
            <a:pPr marL="291338" indent="-291338" defTabSz="362204">
              <a:spcBef>
                <a:spcPts val="1400"/>
              </a:spcBef>
              <a:defRPr sz="2232" b="1"/>
            </a:pPr>
            <a:r>
              <a:rPr dirty="0"/>
              <a:t>Hopkins statistic</a:t>
            </a:r>
          </a:p>
          <a:p>
            <a:pPr marL="582676" lvl="1" indent="-291338" defTabSz="362204">
              <a:spcBef>
                <a:spcPts val="1400"/>
              </a:spcBef>
              <a:defRPr sz="2232"/>
            </a:pPr>
            <a:r>
              <a:rPr dirty="0"/>
              <a:t>Sample n points (p</a:t>
            </a:r>
            <a:r>
              <a:rPr baseline="-5999" dirty="0"/>
              <a:t>i</a:t>
            </a:r>
            <a:r>
              <a:rPr dirty="0"/>
              <a:t>) from a data set D and compute the distance to their nearest neighbor (d(p</a:t>
            </a:r>
            <a:r>
              <a:rPr baseline="-5999" dirty="0"/>
              <a:t>i</a:t>
            </a:r>
            <a:r>
              <a:rPr dirty="0"/>
              <a:t>)) </a:t>
            </a:r>
          </a:p>
          <a:p>
            <a:pPr marL="582676" lvl="1" indent="-291338" defTabSz="362204">
              <a:spcBef>
                <a:spcPts val="1400"/>
              </a:spcBef>
              <a:defRPr sz="2232"/>
            </a:pPr>
            <a:r>
              <a:rPr dirty="0"/>
              <a:t>Generate n points (q</a:t>
            </a:r>
            <a:r>
              <a:rPr baseline="-5999" dirty="0"/>
              <a:t>i</a:t>
            </a:r>
            <a:r>
              <a:rPr dirty="0"/>
              <a:t>) uniformly distributed in the space of the dataset and compute their distance to nearest neighbors in D (d(q</a:t>
            </a:r>
            <a:r>
              <a:rPr baseline="-5999" dirty="0"/>
              <a:t>i</a:t>
            </a:r>
            <a:r>
              <a:rPr dirty="0"/>
              <a:t>))</a:t>
            </a:r>
          </a:p>
          <a:p>
            <a:pPr marL="582676" lvl="1" indent="-291338" defTabSz="362204">
              <a:spcBef>
                <a:spcPts val="1400"/>
              </a:spcBef>
              <a:defRPr sz="2232"/>
            </a:pPr>
            <a:r>
              <a:rPr dirty="0"/>
              <a:t>Compute the quotient:</a:t>
            </a:r>
          </a:p>
          <a:p>
            <a:pPr marL="582676" lvl="1" indent="-291338" defTabSz="362204">
              <a:spcBef>
                <a:spcPts val="0"/>
              </a:spcBef>
              <a:defRPr sz="2232"/>
            </a:pPr>
            <a:endParaRPr dirty="0"/>
          </a:p>
          <a:p>
            <a:pPr marL="582676" lvl="1" indent="-291338" defTabSz="362204">
              <a:spcBef>
                <a:spcPts val="1400"/>
              </a:spcBef>
              <a:defRPr sz="2232"/>
            </a:pPr>
            <a:endParaRPr dirty="0"/>
          </a:p>
          <a:p>
            <a:pPr marL="582676" lvl="1" indent="-291338" defTabSz="362204">
              <a:spcBef>
                <a:spcPts val="1400"/>
              </a:spcBef>
              <a:defRPr sz="2232"/>
            </a:pPr>
            <a:r>
              <a:rPr lang="en-US" dirty="0"/>
              <a:t>Null hypothesis</a:t>
            </a:r>
            <a:r>
              <a:rPr dirty="0"/>
              <a:t>: data set is uniformly distributed</a:t>
            </a:r>
          </a:p>
          <a:p>
            <a:pPr marL="582676" lvl="1" indent="-291338" defTabSz="362204">
              <a:spcBef>
                <a:spcPts val="1400"/>
              </a:spcBef>
              <a:defRPr sz="2232"/>
            </a:pPr>
            <a:r>
              <a:rPr lang="en-US" dirty="0"/>
              <a:t>Alternative hypothesis</a:t>
            </a:r>
            <a:r>
              <a:rPr dirty="0"/>
              <a:t>: data set </a:t>
            </a:r>
            <a:r>
              <a:rPr lang="en-US" dirty="0"/>
              <a:t>is not uniformly distributed (i.e., contains clusters)</a:t>
            </a:r>
            <a:endParaRPr dirty="0"/>
          </a:p>
        </p:txBody>
      </p:sp>
      <p:sp>
        <p:nvSpPr>
          <p:cNvPr id="32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32</a:t>
            </a:fld>
            <a:endParaRPr/>
          </a:p>
        </p:txBody>
      </p:sp>
      <p:pic>
        <p:nvPicPr>
          <p:cNvPr id="329" name="Image" descr="Image"/>
          <p:cNvPicPr>
            <a:picLocks noChangeAspect="1"/>
          </p:cNvPicPr>
          <p:nvPr/>
        </p:nvPicPr>
        <p:blipFill>
          <a:blip r:embed="rId3">
            <a:extLst/>
          </a:blip>
          <a:stretch>
            <a:fillRect/>
          </a:stretch>
        </p:blipFill>
        <p:spPr>
          <a:xfrm>
            <a:off x="2552519" y="6726042"/>
            <a:ext cx="3755852" cy="736601"/>
          </a:xfrm>
          <a:prstGeom prst="rect">
            <a:avLst/>
          </a:prstGeom>
          <a:ln w="12700">
            <a:miter lim="400000"/>
          </a:ln>
        </p:spPr>
      </p:pic>
      <p:sp>
        <p:nvSpPr>
          <p:cNvPr id="330" name="H&gt; 0.75 indicates a cluster tendency at the 90% confidence level"/>
          <p:cNvSpPr txBox="1"/>
          <p:nvPr/>
        </p:nvSpPr>
        <p:spPr>
          <a:xfrm>
            <a:off x="2542294" y="8755637"/>
            <a:ext cx="7160615"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H</a:t>
            </a:r>
            <a:r>
              <a:rPr lang="en-US" dirty="0"/>
              <a:t> </a:t>
            </a:r>
            <a:r>
              <a:rPr lang="en-US" dirty="0">
                <a:latin typeface="Calibri" panose="020F0502020204030204" pitchFamily="34" charset="0"/>
                <a:cs typeface="Calibri" panose="020F0502020204030204" pitchFamily="34" charset="0"/>
              </a:rPr>
              <a:t>&gt; 0.75 implies clustered data at 90% confidence level  </a:t>
            </a:r>
            <a:endParaRPr dirty="0"/>
          </a:p>
        </p:txBody>
      </p:sp>
    </p:spTree>
    <p:extLst>
      <p:ext uri="{BB962C8B-B14F-4D97-AF65-F5344CB8AC3E}">
        <p14:creationId xmlns:p14="http://schemas.microsoft.com/office/powerpoint/2010/main" val="193986254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Understanding the Results of Clustering"/>
          <p:cNvSpPr txBox="1">
            <a:spLocks noGrp="1"/>
          </p:cNvSpPr>
          <p:nvPr>
            <p:ph type="title"/>
          </p:nvPr>
        </p:nvSpPr>
        <p:spPr>
          <a:prstGeom prst="rect">
            <a:avLst/>
          </a:prstGeom>
        </p:spPr>
        <p:txBody>
          <a:bodyPr>
            <a:normAutofit fontScale="90000"/>
          </a:bodyPr>
          <a:lstStyle>
            <a:lvl1pPr defTabSz="514095">
              <a:spcBef>
                <a:spcPts val="1400"/>
              </a:spcBef>
              <a:defRPr sz="6160"/>
            </a:lvl1pPr>
          </a:lstStyle>
          <a:p>
            <a:r>
              <a:t>Understanding the Results of Clustering</a:t>
            </a:r>
          </a:p>
        </p:txBody>
      </p:sp>
      <p:sp>
        <p:nvSpPr>
          <p:cNvPr id="335" name="Understanding the clustering is important because clustering often is used in exploratory analysis, so the whole point is to understand whether something was discovered…"/>
          <p:cNvSpPr txBox="1">
            <a:spLocks noGrp="1"/>
          </p:cNvSpPr>
          <p:nvPr>
            <p:ph type="body" idx="1"/>
          </p:nvPr>
        </p:nvSpPr>
        <p:spPr>
          <a:xfrm>
            <a:off x="508000" y="2324100"/>
            <a:ext cx="11988800" cy="6096000"/>
          </a:xfrm>
          <a:prstGeom prst="rect">
            <a:avLst/>
          </a:prstGeom>
        </p:spPr>
        <p:txBody>
          <a:bodyPr/>
          <a:lstStyle/>
          <a:p>
            <a:pPr marL="437006" indent="-437006" defTabSz="543305">
              <a:spcBef>
                <a:spcPts val="2200"/>
              </a:spcBef>
              <a:defRPr sz="3348"/>
            </a:pPr>
            <a:r>
              <a:t>Understanding the clustering is important because clustering often is used in exploratory analysis, so the whole point is to understand whether something was discovered</a:t>
            </a:r>
          </a:p>
          <a:p>
            <a:pPr marL="437006" indent="-437006" defTabSz="543305">
              <a:spcBef>
                <a:spcPts val="2200"/>
              </a:spcBef>
              <a:defRPr sz="3348"/>
            </a:pPr>
            <a:r>
              <a:t>How to examine the result?</a:t>
            </a:r>
          </a:p>
          <a:p>
            <a:pPr marL="874013" lvl="1" indent="-437006" defTabSz="543305">
              <a:spcBef>
                <a:spcPts val="2200"/>
              </a:spcBef>
              <a:defRPr sz="3348"/>
            </a:pPr>
            <a:r>
              <a:t>Clustering algorithm provides with a list of assignments indicating which example belongs to which cluster</a:t>
            </a:r>
          </a:p>
          <a:p>
            <a:pPr marL="874013" lvl="1" indent="-437006" defTabSz="543305">
              <a:spcBef>
                <a:spcPts val="2200"/>
              </a:spcBef>
              <a:defRPr sz="3348"/>
            </a:pPr>
            <a:r>
              <a:t>A cluster centroid describes the average cluster members</a:t>
            </a:r>
          </a:p>
          <a:p>
            <a:pPr marL="874013" lvl="1" indent="-437006" defTabSz="543305">
              <a:spcBef>
                <a:spcPts val="2200"/>
              </a:spcBef>
              <a:defRPr sz="3348"/>
            </a:pPr>
            <a:r>
              <a:t>These descriptions are </a:t>
            </a:r>
            <a:r>
              <a:rPr b="1"/>
              <a:t>characteristic</a:t>
            </a:r>
            <a:r>
              <a:t> descriptions</a:t>
            </a:r>
          </a:p>
        </p:txBody>
      </p:sp>
      <p:sp>
        <p:nvSpPr>
          <p:cNvPr id="33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33</a:t>
            </a:fld>
            <a:endParaRPr/>
          </a:p>
        </p:txBody>
      </p:sp>
    </p:spTree>
    <p:extLst>
      <p:ext uri="{BB962C8B-B14F-4D97-AF65-F5344CB8AC3E}">
        <p14:creationId xmlns:p14="http://schemas.microsoft.com/office/powerpoint/2010/main" val="202920484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A demo on Rattle"/>
          <p:cNvSpPr txBox="1">
            <a:spLocks noGrp="1"/>
          </p:cNvSpPr>
          <p:nvPr>
            <p:ph type="title"/>
          </p:nvPr>
        </p:nvSpPr>
        <p:spPr>
          <a:prstGeom prst="rect">
            <a:avLst/>
          </a:prstGeom>
        </p:spPr>
        <p:txBody>
          <a:bodyPr/>
          <a:lstStyle/>
          <a:p>
            <a:r>
              <a:t>A demo on Rattle</a:t>
            </a:r>
          </a:p>
        </p:txBody>
      </p:sp>
      <p:sp>
        <p:nvSpPr>
          <p:cNvPr id="341" name="Wholesale customers Data Set"/>
          <p:cNvSpPr txBox="1">
            <a:spLocks noGrp="1"/>
          </p:cNvSpPr>
          <p:nvPr>
            <p:ph type="body" sz="half" idx="1"/>
          </p:nvPr>
        </p:nvSpPr>
        <p:spPr>
          <a:xfrm>
            <a:off x="621821" y="2410013"/>
            <a:ext cx="11988801" cy="2433031"/>
          </a:xfrm>
          <a:prstGeom prst="rect">
            <a:avLst/>
          </a:prstGeom>
        </p:spPr>
        <p:txBody>
          <a:bodyPr/>
          <a:lstStyle/>
          <a:p>
            <a:r>
              <a:t>Wholesale customers Data Set </a:t>
            </a:r>
          </a:p>
        </p:txBody>
      </p:sp>
      <p:sp>
        <p:nvSpPr>
          <p:cNvPr id="34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34</a:t>
            </a:fld>
            <a:endParaRPr/>
          </a:p>
        </p:txBody>
      </p:sp>
      <p:pic>
        <p:nvPicPr>
          <p:cNvPr id="343" name="Screenshot 2017-10-31 23.18.29.png" descr="Screenshot 2017-10-31 23.18.29.png"/>
          <p:cNvPicPr>
            <a:picLocks noChangeAspect="1"/>
          </p:cNvPicPr>
          <p:nvPr/>
        </p:nvPicPr>
        <p:blipFill>
          <a:blip r:embed="rId2">
            <a:extLst/>
          </a:blip>
          <a:stretch>
            <a:fillRect/>
          </a:stretch>
        </p:blipFill>
        <p:spPr>
          <a:xfrm>
            <a:off x="658005" y="3899148"/>
            <a:ext cx="11525468" cy="3077704"/>
          </a:xfrm>
          <a:prstGeom prst="rect">
            <a:avLst/>
          </a:prstGeom>
          <a:ln w="12700">
            <a:miter lim="400000"/>
          </a:ln>
        </p:spPr>
      </p:pic>
    </p:spTree>
    <p:extLst>
      <p:ext uri="{BB962C8B-B14F-4D97-AF65-F5344CB8AC3E}">
        <p14:creationId xmlns:p14="http://schemas.microsoft.com/office/powerpoint/2010/main" val="73660310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Clustering?</a:t>
            </a:r>
          </a:p>
        </p:txBody>
      </p:sp>
      <p:pic>
        <p:nvPicPr>
          <p:cNvPr id="4" name="Picture 3"/>
          <p:cNvPicPr>
            <a:picLocks noChangeAspect="1"/>
          </p:cNvPicPr>
          <p:nvPr/>
        </p:nvPicPr>
        <p:blipFill>
          <a:blip r:embed="rId2"/>
          <a:stretch>
            <a:fillRect/>
          </a:stretch>
        </p:blipFill>
        <p:spPr>
          <a:xfrm>
            <a:off x="749300" y="2209114"/>
            <a:ext cx="11379200" cy="7301758"/>
          </a:xfrm>
          <a:prstGeom prst="rect">
            <a:avLst/>
          </a:prstGeom>
        </p:spPr>
      </p:pic>
    </p:spTree>
    <p:extLst>
      <p:ext uri="{BB962C8B-B14F-4D97-AF65-F5344CB8AC3E}">
        <p14:creationId xmlns:p14="http://schemas.microsoft.com/office/powerpoint/2010/main" val="321559795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pic>
        <p:nvPicPr>
          <p:cNvPr id="5" name="Picture 4"/>
          <p:cNvPicPr>
            <a:picLocks noChangeAspect="1"/>
          </p:cNvPicPr>
          <p:nvPr/>
        </p:nvPicPr>
        <p:blipFill>
          <a:blip r:embed="rId3"/>
          <a:stretch>
            <a:fillRect/>
          </a:stretch>
        </p:blipFill>
        <p:spPr>
          <a:xfrm>
            <a:off x="1204292" y="2552700"/>
            <a:ext cx="10670208" cy="6817077"/>
          </a:xfrm>
          <a:prstGeom prst="rect">
            <a:avLst/>
          </a:prstGeom>
        </p:spPr>
      </p:pic>
    </p:spTree>
    <p:extLst>
      <p:ext uri="{BB962C8B-B14F-4D97-AF65-F5344CB8AC3E}">
        <p14:creationId xmlns:p14="http://schemas.microsoft.com/office/powerpoint/2010/main" val="405489752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Example:"/>
          <p:cNvSpPr txBox="1">
            <a:spLocks noGrp="1"/>
          </p:cNvSpPr>
          <p:nvPr>
            <p:ph type="title"/>
          </p:nvPr>
        </p:nvSpPr>
        <p:spPr>
          <a:prstGeom prst="rect">
            <a:avLst/>
          </a:prstGeom>
        </p:spPr>
        <p:txBody>
          <a:bodyPr/>
          <a:lstStyle/>
          <a:p>
            <a:r>
              <a:t>Example:</a:t>
            </a:r>
          </a:p>
        </p:txBody>
      </p:sp>
      <p:sp>
        <p:nvSpPr>
          <p:cNvPr id="159"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pic>
        <p:nvPicPr>
          <p:cNvPr id="160" name="whitepaper-retailers-win-featured.png" descr="whitepaper-retailers-win-featured.png"/>
          <p:cNvPicPr>
            <a:picLocks noChangeAspect="1"/>
          </p:cNvPicPr>
          <p:nvPr/>
        </p:nvPicPr>
        <p:blipFill>
          <a:blip r:embed="rId3">
            <a:extLst/>
          </a:blip>
          <a:stretch>
            <a:fillRect/>
          </a:stretch>
        </p:blipFill>
        <p:spPr>
          <a:xfrm>
            <a:off x="1003673" y="3373763"/>
            <a:ext cx="7631561" cy="4125169"/>
          </a:xfrm>
          <a:prstGeom prst="rect">
            <a:avLst/>
          </a:prstGeom>
          <a:ln w="12700">
            <a:miter lim="400000"/>
          </a:ln>
        </p:spPr>
      </p:pic>
      <p:pic>
        <p:nvPicPr>
          <p:cNvPr id="161" name="download.png" descr="download.png"/>
          <p:cNvPicPr>
            <a:picLocks noChangeAspect="1"/>
          </p:cNvPicPr>
          <p:nvPr/>
        </p:nvPicPr>
        <p:blipFill>
          <a:blip r:embed="rId4">
            <a:extLst/>
          </a:blip>
          <a:srcRect l="14930" r="71349"/>
          <a:stretch>
            <a:fillRect/>
          </a:stretch>
        </p:blipFill>
        <p:spPr>
          <a:xfrm>
            <a:off x="10190233" y="2688440"/>
            <a:ext cx="951552" cy="2926581"/>
          </a:xfrm>
          <a:prstGeom prst="rect">
            <a:avLst/>
          </a:prstGeom>
          <a:ln w="12700">
            <a:miter lim="400000"/>
          </a:ln>
        </p:spPr>
      </p:pic>
      <p:sp>
        <p:nvSpPr>
          <p:cNvPr id="162" name="Find the most similar consumers from the database"/>
          <p:cNvSpPr txBox="1"/>
          <p:nvPr/>
        </p:nvSpPr>
        <p:spPr>
          <a:xfrm>
            <a:off x="1313583" y="7835750"/>
            <a:ext cx="7011741" cy="50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Find the most similar consumers from the database</a:t>
            </a:r>
          </a:p>
        </p:txBody>
      </p:sp>
      <p:sp>
        <p:nvSpPr>
          <p:cNvPr id="163" name="Features: gender, race, age, occupation, browsing history, etc…"/>
          <p:cNvSpPr txBox="1"/>
          <p:nvPr/>
        </p:nvSpPr>
        <p:spPr>
          <a:xfrm>
            <a:off x="8772828" y="6125387"/>
            <a:ext cx="3786517" cy="2540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t>Features: gender, race, age, occupation, browsing history, etc</a:t>
            </a:r>
          </a:p>
          <a:p>
            <a:r>
              <a:t>e.g., male, white, 23, student, </a:t>
            </a:r>
            <a:r>
              <a:rPr u="sng">
                <a:hlinkClick r:id="rId5"/>
              </a:rPr>
              <a:t>facebook.com</a:t>
            </a:r>
            <a:r>
              <a:t>, </a:t>
            </a:r>
            <a:r>
              <a:rPr u="sng">
                <a:hlinkClick r:id="rId6"/>
              </a:rPr>
              <a:t>twitter.com</a:t>
            </a:r>
            <a:r>
              <a:t>, </a:t>
            </a:r>
            <a:r>
              <a:rPr u="sng">
                <a:hlinkClick r:id="rId7"/>
              </a:rPr>
              <a:t>cnn.com</a:t>
            </a:r>
            <a:r>
              <a:t>, ….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An Example"/>
          <p:cNvSpPr txBox="1">
            <a:spLocks noGrp="1"/>
          </p:cNvSpPr>
          <p:nvPr>
            <p:ph type="title"/>
          </p:nvPr>
        </p:nvSpPr>
        <p:spPr>
          <a:prstGeom prst="rect">
            <a:avLst/>
          </a:prstGeom>
        </p:spPr>
        <p:txBody>
          <a:bodyPr/>
          <a:lstStyle/>
          <a:p>
            <a:r>
              <a:t>An Example</a:t>
            </a:r>
          </a:p>
        </p:txBody>
      </p:sp>
      <p:sp>
        <p:nvSpPr>
          <p:cNvPr id="157" name="A grocer retailer used clustering to segment its 1.3MM loyalty card customers into several different groups based on their buying behavior. It then adopted customized marketing strategies for each of these segments in order to target them more effectively.…"/>
          <p:cNvSpPr txBox="1">
            <a:spLocks noGrp="1"/>
          </p:cNvSpPr>
          <p:nvPr>
            <p:ph type="body" sz="quarter" idx="1"/>
          </p:nvPr>
        </p:nvSpPr>
        <p:spPr>
          <a:xfrm>
            <a:off x="508000" y="2324100"/>
            <a:ext cx="11988800" cy="1916546"/>
          </a:xfrm>
          <a:prstGeom prst="rect">
            <a:avLst/>
          </a:prstGeom>
        </p:spPr>
        <p:txBody>
          <a:bodyPr>
            <a:normAutofit/>
          </a:bodyPr>
          <a:lstStyle>
            <a:lvl1pPr marL="305434" indent="-305434" defTabSz="379729">
              <a:spcBef>
                <a:spcPts val="1500"/>
              </a:spcBef>
              <a:defRPr sz="2340"/>
            </a:lvl1pPr>
            <a:lvl2pPr marL="610869" indent="-305434" defTabSz="379729">
              <a:spcBef>
                <a:spcPts val="1500"/>
              </a:spcBef>
              <a:defRPr sz="2340"/>
            </a:lvl2pPr>
          </a:lstStyle>
          <a:p>
            <a:r>
              <a:t>A grocer retailer used clustering to segment its 1.3MM loyalty card customers into several different groups based on their buying behavior. It then adopted customized marketing strategies for each of these segments in order to target them more effectively.</a:t>
            </a:r>
          </a:p>
          <a:p>
            <a:pPr lvl="1"/>
            <a:r>
              <a:t>Feature vectors: transaction history</a:t>
            </a:r>
          </a:p>
        </p:txBody>
      </p:sp>
      <p:sp>
        <p:nvSpPr>
          <p:cNvPr id="158"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pic>
        <p:nvPicPr>
          <p:cNvPr id="160" name="Screenshot 2017-10-31 22.41.08.png" descr="Screenshot 2017-10-31 22.41.08.png"/>
          <p:cNvPicPr>
            <a:picLocks noChangeAspect="1"/>
          </p:cNvPicPr>
          <p:nvPr/>
        </p:nvPicPr>
        <p:blipFill>
          <a:blip r:embed="rId3">
            <a:extLst/>
          </a:blip>
          <a:stretch>
            <a:fillRect/>
          </a:stretch>
        </p:blipFill>
        <p:spPr>
          <a:xfrm>
            <a:off x="10005068" y="6807984"/>
            <a:ext cx="2081616" cy="2087116"/>
          </a:xfrm>
          <a:prstGeom prst="rect">
            <a:avLst/>
          </a:prstGeom>
          <a:ln w="12700">
            <a:miter lim="400000"/>
          </a:ln>
        </p:spPr>
      </p:pic>
      <p:pic>
        <p:nvPicPr>
          <p:cNvPr id="161" name="Screenshot 2017-10-31 22.39.14.png" descr="Screenshot 2017-10-31 22.39.14.png"/>
          <p:cNvPicPr>
            <a:picLocks noChangeAspect="1"/>
          </p:cNvPicPr>
          <p:nvPr/>
        </p:nvPicPr>
        <p:blipFill>
          <a:blip r:embed="rId4">
            <a:extLst/>
          </a:blip>
          <a:stretch>
            <a:fillRect/>
          </a:stretch>
        </p:blipFill>
        <p:spPr>
          <a:xfrm>
            <a:off x="10012775" y="4545446"/>
            <a:ext cx="2081616" cy="2089866"/>
          </a:xfrm>
          <a:prstGeom prst="rect">
            <a:avLst/>
          </a:prstGeom>
          <a:ln w="12700">
            <a:miter lim="400000"/>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049" y="4545446"/>
            <a:ext cx="8164461" cy="4525076"/>
          </a:xfrm>
          <a:prstGeom prst="rect">
            <a:avLst/>
          </a:prstGeom>
        </p:spPr>
      </p:pic>
      <p:graphicFrame>
        <p:nvGraphicFramePr>
          <p:cNvPr id="4" name="Table 3">
            <a:extLst>
              <a:ext uri="{FF2B5EF4-FFF2-40B4-BE49-F238E27FC236}">
                <a16:creationId xmlns:a16="http://schemas.microsoft.com/office/drawing/2014/main" id="{7CE298B3-C50D-4054-8E0F-84DD3AEC7B34}"/>
              </a:ext>
            </a:extLst>
          </p:cNvPr>
          <p:cNvGraphicFramePr>
            <a:graphicFrameLocks noGrp="1"/>
          </p:cNvGraphicFramePr>
          <p:nvPr>
            <p:extLst>
              <p:ext uri="{D42A27DB-BD31-4B8C-83A1-F6EECF244321}">
                <p14:modId xmlns:p14="http://schemas.microsoft.com/office/powerpoint/2010/main" val="536758293"/>
              </p:ext>
            </p:extLst>
          </p:nvPr>
        </p:nvGraphicFramePr>
        <p:xfrm>
          <a:off x="-6851028" y="3684386"/>
          <a:ext cx="6401764" cy="2357826"/>
        </p:xfrm>
        <a:graphic>
          <a:graphicData uri="http://schemas.openxmlformats.org/drawingml/2006/table">
            <a:tbl>
              <a:tblPr firstRow="1" bandRow="1">
                <a:tableStyleId>{5940675A-B579-460E-94D1-54222C63F5DA}</a:tableStyleId>
              </a:tblPr>
              <a:tblGrid>
                <a:gridCol w="1600441">
                  <a:extLst>
                    <a:ext uri="{9D8B030D-6E8A-4147-A177-3AD203B41FA5}">
                      <a16:colId xmlns:a16="http://schemas.microsoft.com/office/drawing/2014/main" val="49769792"/>
                    </a:ext>
                  </a:extLst>
                </a:gridCol>
                <a:gridCol w="1600441">
                  <a:extLst>
                    <a:ext uri="{9D8B030D-6E8A-4147-A177-3AD203B41FA5}">
                      <a16:colId xmlns:a16="http://schemas.microsoft.com/office/drawing/2014/main" val="2601979894"/>
                    </a:ext>
                  </a:extLst>
                </a:gridCol>
                <a:gridCol w="1600441">
                  <a:extLst>
                    <a:ext uri="{9D8B030D-6E8A-4147-A177-3AD203B41FA5}">
                      <a16:colId xmlns:a16="http://schemas.microsoft.com/office/drawing/2014/main" val="703079030"/>
                    </a:ext>
                  </a:extLst>
                </a:gridCol>
                <a:gridCol w="1600441">
                  <a:extLst>
                    <a:ext uri="{9D8B030D-6E8A-4147-A177-3AD203B41FA5}">
                      <a16:colId xmlns:a16="http://schemas.microsoft.com/office/drawing/2014/main" val="2376074734"/>
                    </a:ext>
                  </a:extLst>
                </a:gridCol>
              </a:tblGrid>
              <a:tr h="785942">
                <a:tc>
                  <a:txBody>
                    <a:bodyPr/>
                    <a:lstStyle/>
                    <a:p>
                      <a:r>
                        <a:rPr lang="en-US" dirty="0"/>
                        <a:t>Observation</a:t>
                      </a:r>
                    </a:p>
                  </a:txBody>
                  <a:tcPr/>
                </a:tc>
                <a:tc>
                  <a:txBody>
                    <a:bodyPr/>
                    <a:lstStyle/>
                    <a:p>
                      <a:r>
                        <a:rPr lang="en-US" dirty="0"/>
                        <a:t>cookies</a:t>
                      </a:r>
                    </a:p>
                  </a:txBody>
                  <a:tcPr/>
                </a:tc>
                <a:tc>
                  <a:txBody>
                    <a:bodyPr/>
                    <a:lstStyle/>
                    <a:p>
                      <a:r>
                        <a:rPr lang="en-US" dirty="0"/>
                        <a:t>egg</a:t>
                      </a:r>
                    </a:p>
                  </a:txBody>
                  <a:tcPr/>
                </a:tc>
                <a:tc>
                  <a:txBody>
                    <a:bodyPr/>
                    <a:lstStyle/>
                    <a:p>
                      <a:r>
                        <a:rPr lang="en-US" dirty="0"/>
                        <a:t>Sardines</a:t>
                      </a:r>
                    </a:p>
                  </a:txBody>
                  <a:tcPr/>
                </a:tc>
                <a:extLst>
                  <a:ext uri="{0D108BD9-81ED-4DB2-BD59-A6C34878D82A}">
                    <a16:rowId xmlns:a16="http://schemas.microsoft.com/office/drawing/2014/main" val="1590594271"/>
                  </a:ext>
                </a:extLst>
              </a:tr>
              <a:tr h="785942">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607128131"/>
                  </a:ext>
                </a:extLst>
              </a:tr>
              <a:tr h="785942">
                <a:tc>
                  <a:txBody>
                    <a:bodyPr/>
                    <a:lstStyle/>
                    <a:p>
                      <a:r>
                        <a:rPr lang="en-US" dirty="0"/>
                        <a:t>2</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698423"/>
                  </a:ext>
                </a:extLst>
              </a:tr>
            </a:tbl>
          </a:graphicData>
        </a:graphic>
      </p:graphicFrame>
    </p:spTree>
    <p:extLst>
      <p:ext uri="{BB962C8B-B14F-4D97-AF65-F5344CB8AC3E}">
        <p14:creationId xmlns:p14="http://schemas.microsoft.com/office/powerpoint/2010/main" val="30241388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An Example"/>
          <p:cNvSpPr txBox="1">
            <a:spLocks noGrp="1"/>
          </p:cNvSpPr>
          <p:nvPr>
            <p:ph type="title"/>
          </p:nvPr>
        </p:nvSpPr>
        <p:spPr>
          <a:prstGeom prst="rect">
            <a:avLst/>
          </a:prstGeom>
        </p:spPr>
        <p:txBody>
          <a:bodyPr/>
          <a:lstStyle/>
          <a:p>
            <a:r>
              <a:t>An Example</a:t>
            </a:r>
          </a:p>
        </p:txBody>
      </p:sp>
      <p:sp>
        <p:nvSpPr>
          <p:cNvPr id="158"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159" name="Cluster 1 - ‘Fresh food lovers’. This comprised of customers who purchase a high proportion of organic food, fresh vegetables, salads etc. A marketing campaign that emphasized the freshness of the fruits and vegetables and year-round availability of organic produce in the stores appealed to this customer group.…"/>
          <p:cNvSpPr txBox="1"/>
          <p:nvPr/>
        </p:nvSpPr>
        <p:spPr>
          <a:xfrm>
            <a:off x="507999" y="2182761"/>
            <a:ext cx="8980201" cy="65249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258445" indent="-258445" algn="l" defTabSz="321310">
              <a:spcBef>
                <a:spcPts val="1300"/>
              </a:spcBef>
              <a:buClr>
                <a:srgbClr val="929292"/>
              </a:buClr>
              <a:buSzPct val="60000"/>
              <a:buFont typeface="Zapf Dingbats"/>
              <a:buChar char="❖"/>
              <a:defRPr sz="1980"/>
            </a:pPr>
            <a:r>
              <a:rPr sz="2200" dirty="0"/>
              <a:t>Cluster 1 - ‘Fresh food lovers’. This comprised of customers who purchase a high proportion of organic food, fresh vegetables, salads etc. A marketing campaign that emphasized the freshness of the fruits and vegetables and year-round availability of organic produce in the stores appealed to this customer group.</a:t>
            </a:r>
          </a:p>
          <a:p>
            <a:pPr marL="258445" indent="-258445" algn="l" defTabSz="321310">
              <a:spcBef>
                <a:spcPts val="1300"/>
              </a:spcBef>
              <a:buClr>
                <a:srgbClr val="929292"/>
              </a:buClr>
              <a:buSzPct val="60000"/>
              <a:buFont typeface="Zapf Dingbats"/>
              <a:buChar char="❖"/>
              <a:defRPr sz="1980"/>
            </a:pPr>
            <a:r>
              <a:rPr sz="2200" dirty="0"/>
              <a:t>Cluster 2 - ‘Convenience junkies’. This comprised of people who shopped for cooked/semi-cooked, easy-to prepare meals. A marketing campaign focusing on the retailer’s in-house line of frozen meals as well as the speed of the check-out counters at the store worked well with this audience.</a:t>
            </a:r>
          </a:p>
          <a:p>
            <a:pPr marL="258445" indent="-258445" algn="l" defTabSz="321310">
              <a:spcBef>
                <a:spcPts val="1300"/>
              </a:spcBef>
              <a:buClr>
                <a:srgbClr val="929292"/>
              </a:buClr>
              <a:buSzPct val="60000"/>
              <a:buFont typeface="Zapf Dingbats"/>
              <a:buChar char="❖"/>
              <a:defRPr sz="1980"/>
            </a:pPr>
            <a:r>
              <a:rPr sz="2200" dirty="0"/>
              <a:t>Cluster 3 - ‘Deal seakers’. This comprised of people who love to buy products on sale or promotion, or use coupons.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7308" y="6985910"/>
            <a:ext cx="2088854" cy="20888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8200" y="4927691"/>
            <a:ext cx="2907071" cy="17827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4924" y="3007032"/>
            <a:ext cx="2750776" cy="1823884"/>
          </a:xfrm>
          <a:prstGeom prst="rect">
            <a:avLst/>
          </a:prstGeom>
        </p:spPr>
      </p:pic>
    </p:spTree>
    <p:extLst>
      <p:ext uri="{BB962C8B-B14F-4D97-AF65-F5344CB8AC3E}">
        <p14:creationId xmlns:p14="http://schemas.microsoft.com/office/powerpoint/2010/main" val="40940059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A note on Clustering"/>
          <p:cNvSpPr txBox="1">
            <a:spLocks noGrp="1"/>
          </p:cNvSpPr>
          <p:nvPr>
            <p:ph type="title"/>
          </p:nvPr>
        </p:nvSpPr>
        <p:spPr>
          <a:prstGeom prst="rect">
            <a:avLst/>
          </a:prstGeom>
        </p:spPr>
        <p:txBody>
          <a:bodyPr/>
          <a:lstStyle/>
          <a:p>
            <a:r>
              <a:t>A note on Clustering </a:t>
            </a:r>
          </a:p>
        </p:txBody>
      </p:sp>
      <p:sp>
        <p:nvSpPr>
          <p:cNvPr id="164" name="Cluster analysis can be used to discover structures in data without providing an explanation or interpretation. In other words, cluster analysis simply discovers patterns in data without explaining why they exist. The resulting clusters are meaningless by themselves. They need to be profiled extensively to build their identity i.e. to understand what they represent and how they are different from the parent population.…"/>
          <p:cNvSpPr txBox="1">
            <a:spLocks noGrp="1"/>
          </p:cNvSpPr>
          <p:nvPr>
            <p:ph type="body" idx="1"/>
          </p:nvPr>
        </p:nvSpPr>
        <p:spPr>
          <a:prstGeom prst="rect">
            <a:avLst/>
          </a:prstGeom>
        </p:spPr>
        <p:txBody>
          <a:bodyPr/>
          <a:lstStyle/>
          <a:p>
            <a:pPr marL="371221" indent="-371221" defTabSz="461518">
              <a:spcBef>
                <a:spcPts val="1800"/>
              </a:spcBef>
              <a:defRPr sz="2844"/>
            </a:pPr>
            <a:r>
              <a:t>Cluster analysis can be used to discover structures in data without providing an explanation or interpretation. In other words, cluster analysis simply discovers patterns in data without explaining why they exist. The resulting clusters are meaningless by themselves. They need to be profiled extensively to build their identity i.e. to understand what they represent and how they are different from the parent population.</a:t>
            </a:r>
          </a:p>
          <a:p>
            <a:pPr marL="371221" indent="-371221" defTabSz="461518">
              <a:spcBef>
                <a:spcPts val="1800"/>
              </a:spcBef>
              <a:defRPr sz="2844"/>
            </a:pPr>
            <a:r>
              <a:t>In the retailer’s case, each cluster was profiled on its buying behavior. Customers in cluster 1 spent a quarter of their total spend on fresh, organic produce. This was significantly higher than other customers who spent less than 5% on this category. This segment of customers was called ‘Fresh food lovers’ as this is what distinguished them from the rest of the customers.</a:t>
            </a:r>
          </a:p>
        </p:txBody>
      </p:sp>
      <p:sp>
        <p:nvSpPr>
          <p:cNvPr id="165" name="Slide Number"/>
          <p:cNvSpPr txBox="1">
            <a:spLocks noGrp="1"/>
          </p:cNvSpPr>
          <p:nvPr>
            <p:ph type="sldNum" sz="quarter" idx="2"/>
          </p:nvPr>
        </p:nvSpPr>
        <p:spPr>
          <a:xfrm>
            <a:off x="6381749" y="9258300"/>
            <a:ext cx="228601" cy="4064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Tree>
    <p:extLst>
      <p:ext uri="{BB962C8B-B14F-4D97-AF65-F5344CB8AC3E}">
        <p14:creationId xmlns:p14="http://schemas.microsoft.com/office/powerpoint/2010/main" val="3157559809"/>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2172</Words>
  <Application>Microsoft Office PowerPoint</Application>
  <PresentationFormat>Custom</PresentationFormat>
  <Paragraphs>245</Paragraphs>
  <Slides>34</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Bodoni SvtyTwo ITC TT-Book</vt:lpstr>
      <vt:lpstr>Calibri</vt:lpstr>
      <vt:lpstr>Helvetica</vt:lpstr>
      <vt:lpstr>Helvetica Neue</vt:lpstr>
      <vt:lpstr>Palatino</vt:lpstr>
      <vt:lpstr>Times New Roman</vt:lpstr>
      <vt:lpstr>Zapf Dingbats</vt:lpstr>
      <vt:lpstr>New_Template4</vt:lpstr>
      <vt:lpstr>Cluster Analysis</vt:lpstr>
      <vt:lpstr>When to use clustering?</vt:lpstr>
      <vt:lpstr>Stepping Back: Solving a Business Problem Versus Data Exploration</vt:lpstr>
      <vt:lpstr>What is Clustering?</vt:lpstr>
      <vt:lpstr>Applications</vt:lpstr>
      <vt:lpstr>Example:</vt:lpstr>
      <vt:lpstr>An Example</vt:lpstr>
      <vt:lpstr>An Example</vt:lpstr>
      <vt:lpstr>A note on Clustering </vt:lpstr>
      <vt:lpstr>Applications of Clustering</vt:lpstr>
      <vt:lpstr>Challenges in Clustering</vt:lpstr>
      <vt:lpstr>Other Clustering Considerations</vt:lpstr>
      <vt:lpstr>PowerPoint Presentation</vt:lpstr>
      <vt:lpstr>Similarity and Distance</vt:lpstr>
      <vt:lpstr>Clustering</vt:lpstr>
      <vt:lpstr>Clustering algorithms</vt:lpstr>
      <vt:lpstr>Centroid-based Clustering works best on numerical data</vt:lpstr>
      <vt:lpstr>Distance for Numeric data</vt:lpstr>
      <vt:lpstr>K-means Clustering</vt:lpstr>
      <vt:lpstr>K-means Algorithm</vt:lpstr>
      <vt:lpstr>K-means Clustering Example</vt:lpstr>
      <vt:lpstr>An Example on 90 data points</vt:lpstr>
      <vt:lpstr>Determination of K</vt:lpstr>
      <vt:lpstr>Determination of K</vt:lpstr>
      <vt:lpstr>Elbow Method</vt:lpstr>
      <vt:lpstr>Can K-means find clusters as below?</vt:lpstr>
      <vt:lpstr>General Remarks on K-means</vt:lpstr>
      <vt:lpstr>K-Medoids Clustering</vt:lpstr>
      <vt:lpstr>Entropy-Weighted K-Means Clustering</vt:lpstr>
      <vt:lpstr>Model Evaluation</vt:lpstr>
      <vt:lpstr>Model evaluation - what can be evaluated?</vt:lpstr>
      <vt:lpstr>Clustering Tendency</vt:lpstr>
      <vt:lpstr>Understanding the Results of Clustering</vt:lpstr>
      <vt:lpstr>A demo on Rattle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Porter Andrew J</dc:creator>
  <cp:lastModifiedBy>Porter Andrew J</cp:lastModifiedBy>
  <cp:revision>34</cp:revision>
  <cp:lastPrinted>2019-05-22T19:12:33Z</cp:lastPrinted>
  <dcterms:modified xsi:type="dcterms:W3CDTF">2019-05-23T02:17:10Z</dcterms:modified>
</cp:coreProperties>
</file>